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60" r:id="rId4"/>
    <p:sldId id="261" r:id="rId5"/>
    <p:sldId id="262" r:id="rId6"/>
    <p:sldId id="263" r:id="rId7"/>
    <p:sldId id="264" r:id="rId8"/>
    <p:sldId id="274" r:id="rId9"/>
    <p:sldId id="290" r:id="rId10"/>
    <p:sldId id="266" r:id="rId11"/>
    <p:sldId id="267" r:id="rId12"/>
    <p:sldId id="268" r:id="rId13"/>
    <p:sldId id="269" r:id="rId14"/>
    <p:sldId id="291" r:id="rId15"/>
    <p:sldId id="292" r:id="rId16"/>
    <p:sldId id="293" r:id="rId17"/>
    <p:sldId id="272"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23" r:id="rId32"/>
    <p:sldId id="324" r:id="rId33"/>
    <p:sldId id="309" r:id="rId34"/>
    <p:sldId id="310" r:id="rId35"/>
    <p:sldId id="311" r:id="rId36"/>
    <p:sldId id="312" r:id="rId37"/>
    <p:sldId id="313" r:id="rId38"/>
    <p:sldId id="314" r:id="rId39"/>
    <p:sldId id="325" r:id="rId40"/>
    <p:sldId id="326" r:id="rId41"/>
    <p:sldId id="315" r:id="rId42"/>
    <p:sldId id="316" r:id="rId43"/>
    <p:sldId id="317" r:id="rId44"/>
    <p:sldId id="319" r:id="rId45"/>
    <p:sldId id="320" r:id="rId46"/>
    <p:sldId id="321" r:id="rId47"/>
    <p:sldId id="322" r:id="rId48"/>
    <p:sldId id="327" r:id="rId49"/>
    <p:sldId id="328" r:id="rId50"/>
    <p:sldId id="330" r:id="rId51"/>
    <p:sldId id="332" r:id="rId52"/>
    <p:sldId id="331" r:id="rId53"/>
    <p:sldId id="273" r:id="rId54"/>
    <p:sldId id="333" r:id="rId55"/>
    <p:sldId id="259" r:id="rId56"/>
  </p:sldIdLst>
  <p:sldSz cx="9144000" cy="5143500" type="screen16x9"/>
  <p:notesSz cx="6858000" cy="9144000"/>
  <p:embeddedFontLst>
    <p:embeddedFont>
      <p:font typeface="Constantia" panose="02030602050306030303" pitchFamily="18" charset="0"/>
      <p:regular r:id="rId58"/>
      <p:bold r:id="rId59"/>
      <p:italic r:id="rId60"/>
      <p:boldItalic r:id="rId61"/>
    </p:embeddedFont>
    <p:embeddedFont>
      <p:font typeface="Noto Sans Symbols" pitchFamily="2"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0645" autoAdjust="0"/>
  </p:normalViewPr>
  <p:slideViewPr>
    <p:cSldViewPr snapToGrid="0">
      <p:cViewPr varScale="1">
        <p:scale>
          <a:sx n="113" d="100"/>
          <a:sy n="113" d="100"/>
        </p:scale>
        <p:origin x="715" y="120"/>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Need as follows:</a:t>
            </a:r>
            <a:br>
              <a:rPr lang="en-IN" dirty="0"/>
            </a:br>
            <a:r>
              <a:rPr lang="en-IN" dirty="0"/>
              <a:t>1. All Modules of Python should be installed</a:t>
            </a:r>
            <a:br>
              <a:rPr lang="en-IN" dirty="0"/>
            </a:br>
            <a:r>
              <a:rPr lang="en-IN" dirty="0"/>
              <a:t>2. Path of python should be specified</a:t>
            </a:r>
            <a:br>
              <a:rPr lang="en-IN" dirty="0"/>
            </a:br>
            <a:r>
              <a:rPr lang="en-IN" dirty="0"/>
              <a:t>3. OS 10 is required</a:t>
            </a:r>
            <a:br>
              <a:rPr lang="en-IN" dirty="0"/>
            </a:br>
            <a:r>
              <a:rPr lang="en-IN" dirty="0"/>
              <a:t>4. Internet access required</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5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a. Python latest module required </a:t>
            </a:r>
            <a:br>
              <a:rPr lang="en-IN" dirty="0"/>
            </a:br>
            <a:r>
              <a:rPr lang="en-IN" dirty="0"/>
              <a:t>b. Internet access required</a:t>
            </a:r>
            <a:br>
              <a:rPr lang="en-IN" dirty="0"/>
            </a:b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54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8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8A35F08-3DCD-1E30-BE19-51AAFD642B71}"/>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C5AC27AD-2BF1-A1AE-0C7F-0FF0B6DF77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FCE5DB4A-4E1E-77BC-14DF-F05F2D4FA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07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9C7A4D1-A2D9-AF90-5AF8-2430C5D28A77}"/>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B30C4222-8068-69E0-2DA1-07290C2113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B7454BDD-F3CF-E753-761E-D7578CEC8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95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AA068C-05CC-8064-F4CB-46AB83193575}"/>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1323FD4C-C7B8-FFDC-EF37-D86847A506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A14E3F8A-25F4-1D76-8D4B-C12A07A5B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8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1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955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7480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5434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6100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0339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9851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459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78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51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2006 </a:t>
            </a:r>
            <a:r>
              <a:rPr lang="en-IN" dirty="0" err="1"/>
              <a:t>Behuselid</a:t>
            </a:r>
            <a:r>
              <a:rPr lang="en-IN" dirty="0"/>
              <a:t> Strategic HR management, where do we go from here, from journal of management</a:t>
            </a:r>
            <a:br>
              <a:rPr lang="en-IN" dirty="0"/>
            </a:br>
            <a:r>
              <a:rPr lang="en-IN" dirty="0"/>
              <a:t>2005 </a:t>
            </a:r>
            <a:r>
              <a:rPr lang="en-IN" dirty="0" err="1"/>
              <a:t>Hufelid</a:t>
            </a:r>
            <a:r>
              <a:rPr lang="en-IN" dirty="0"/>
              <a:t>, </a:t>
            </a:r>
            <a:r>
              <a:rPr lang="en-IN" dirty="0" err="1"/>
              <a:t>m.a</a:t>
            </a:r>
            <a:r>
              <a:rPr lang="en-IN" dirty="0"/>
              <a:t>, Becker Work force of core card management Human capital to execute strategy </a:t>
            </a:r>
          </a:p>
          <a:p>
            <a:pPr marL="0" lvl="0" indent="0" algn="l" rtl="0">
              <a:lnSpc>
                <a:spcPct val="100000"/>
              </a:lnSpc>
              <a:spcBef>
                <a:spcPts val="0"/>
              </a:spcBef>
              <a:spcAft>
                <a:spcPts val="0"/>
              </a:spcAft>
              <a:buSzPts val="1400"/>
              <a:buNone/>
            </a:pPr>
            <a:r>
              <a:rPr lang="en-IN" dirty="0"/>
              <a:t>1999 Robert b. Calculating return on investment on HR. </a:t>
            </a:r>
          </a:p>
          <a:p>
            <a:pPr marL="0" lvl="0" indent="0" algn="l" rtl="0">
              <a:lnSpc>
                <a:spcPct val="100000"/>
              </a:lnSpc>
              <a:spcBef>
                <a:spcPts val="0"/>
              </a:spcBef>
              <a:spcAft>
                <a:spcPts val="0"/>
              </a:spcAft>
              <a:buSzPts val="1400"/>
              <a:buNone/>
            </a:pPr>
            <a:r>
              <a:rPr lang="en-IN" dirty="0"/>
              <a:t>1982 Walker A.J. HRIS development: A project team guide to building an effective personnel information system. </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71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186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59C1487-C644-7E43-C346-12A7E163328C}"/>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647EC5DE-6C4A-C681-5A87-58E9FB9BB1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298C7C7A-B2B3-99CE-DCB6-F98085AA0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55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3">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5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hampionSamay1644/Sem_4_Mini_Project"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err="1">
                <a:latin typeface="Times New Roman"/>
                <a:ea typeface="Times New Roman"/>
                <a:cs typeface="Times New Roman"/>
                <a:sym typeface="Times New Roman"/>
              </a:rPr>
              <a:t>Mith</a:t>
            </a:r>
            <a:r>
              <a:rPr lang="en-US" sz="1600" dirty="0">
                <a:latin typeface="Times New Roman"/>
                <a:ea typeface="Times New Roman"/>
                <a:cs typeface="Times New Roman"/>
                <a:sym typeface="Times New Roman"/>
              </a:rPr>
              <a:t> Bunder Road, Near Hume Pipe, Kopri,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Computer Engineering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a:t>
            </a:r>
            <a:r>
              <a:rPr lang="en-US" sz="2800" b="1" dirty="0">
                <a:solidFill>
                  <a:schemeClr val="dk1"/>
                </a:solidFill>
                <a:latin typeface="Times New Roman"/>
                <a:ea typeface="Times New Roman"/>
                <a:cs typeface="Times New Roman"/>
                <a:sym typeface="Times New Roman"/>
              </a:rPr>
              <a:t>23-24</a:t>
            </a:r>
            <a:r>
              <a:rPr lang="en-US" sz="2800" b="1" i="0" u="none" strike="noStrike" cap="none" dirty="0">
                <a:solidFill>
                  <a:schemeClr val="dk1"/>
                </a:solidFill>
                <a:latin typeface="Times New Roman"/>
                <a:ea typeface="Times New Roman"/>
                <a:cs typeface="Times New Roman"/>
                <a:sym typeface="Times New Roman"/>
              </a:rPr>
              <a:t>(Even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Flow-chart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a:extLst>
              <a:ext uri="{FF2B5EF4-FFF2-40B4-BE49-F238E27FC236}">
                <a16:creationId xmlns:a16="http://schemas.microsoft.com/office/drawing/2014/main" id="{B3DA7326-C170-79C8-0070-B77CC0DB3F82}"/>
              </a:ext>
            </a:extLst>
          </p:cNvPr>
          <p:cNvPicPr>
            <a:picLocks noChangeAspect="1"/>
          </p:cNvPicPr>
          <p:nvPr/>
        </p:nvPicPr>
        <p:blipFill>
          <a:blip r:embed="rId3"/>
          <a:stretch>
            <a:fillRect/>
          </a:stretch>
        </p:blipFill>
        <p:spPr>
          <a:xfrm>
            <a:off x="1500188" y="588848"/>
            <a:ext cx="5894448" cy="3904571"/>
          </a:xfrm>
          <a:prstGeom prst="rect">
            <a:avLst/>
          </a:prstGeom>
        </p:spPr>
      </p:pic>
    </p:spTree>
    <p:extLst>
      <p:ext uri="{BB962C8B-B14F-4D97-AF65-F5344CB8AC3E}">
        <p14:creationId xmlns:p14="http://schemas.microsoft.com/office/powerpoint/2010/main" val="102318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155643" y="651605"/>
            <a:ext cx="8531157" cy="467884"/>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B2B2F82-EA43-F5B9-185B-9AF9B67C0E99}"/>
              </a:ext>
            </a:extLst>
          </p:cNvPr>
          <p:cNvSpPr txBox="1"/>
          <p:nvPr/>
        </p:nvSpPr>
        <p:spPr>
          <a:xfrm>
            <a:off x="277706" y="1119489"/>
            <a:ext cx="3759273" cy="3842334"/>
          </a:xfrm>
          <a:prstGeom prst="rect">
            <a:avLst/>
          </a:prstGeom>
          <a:noFill/>
        </p:spPr>
        <p:txBody>
          <a:bodyPr wrap="square">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Hardware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Dual core processor @2.4Ghz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4GB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Storage:- 2GB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3mbps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Quad core processor @2.8Ghz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8GB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Storage:- 4GB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6mbps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9604AB5-BC7E-ABE5-BFDE-549D359433F4}"/>
              </a:ext>
            </a:extLst>
          </p:cNvPr>
          <p:cNvSpPr txBox="1"/>
          <p:nvPr/>
        </p:nvSpPr>
        <p:spPr>
          <a:xfrm>
            <a:off x="4159042" y="1119489"/>
            <a:ext cx="4096985" cy="2924390"/>
          </a:xfrm>
          <a:prstGeom prst="rect">
            <a:avLst/>
          </a:prstGeom>
          <a:noFill/>
        </p:spPr>
        <p:txBody>
          <a:bodyPr wrap="square" rtlCol="0">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Software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10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3.11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11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3.12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25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96463"/>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Feasibility Study</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70FB100-FE32-41C1-FD3A-398DCD49C9B1}"/>
              </a:ext>
            </a:extLst>
          </p:cNvPr>
          <p:cNvSpPr txBox="1"/>
          <p:nvPr/>
        </p:nvSpPr>
        <p:spPr>
          <a:xfrm>
            <a:off x="0" y="1392310"/>
            <a:ext cx="9144000" cy="2492990"/>
          </a:xfrm>
          <a:prstGeom prst="rect">
            <a:avLst/>
          </a:prstGeom>
          <a:noFill/>
        </p:spPr>
        <p:txBody>
          <a:bodyPr wrap="square">
            <a:spAutoFit/>
          </a:bodyPr>
          <a:lstStyle/>
          <a:p>
            <a:pPr marL="228600" indent="-228600" algn="just">
              <a:buFont typeface="+mj-lt"/>
              <a:buAutoNum type="arabicPeriod"/>
            </a:pPr>
            <a:r>
              <a:rPr lang="en-US" sz="1200" b="1" i="0" dirty="0">
                <a:effectLst/>
                <a:latin typeface="Times New Roman" panose="02020603050405020304" pitchFamily="18" charset="0"/>
                <a:cs typeface="Times New Roman" panose="02020603050405020304" pitchFamily="18" charset="0"/>
              </a:rPr>
              <a:t>Technical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Python latest module required.</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Internet access required.</a:t>
            </a:r>
          </a:p>
          <a:p>
            <a:pPr algn="just"/>
            <a:r>
              <a:rPr lang="en-US" sz="1200" b="1" i="0" dirty="0">
                <a:effectLst/>
                <a:latin typeface="Times New Roman" panose="02020603050405020304" pitchFamily="18" charset="0"/>
                <a:cs typeface="Times New Roman" panose="02020603050405020304" pitchFamily="18" charset="0"/>
              </a:rPr>
              <a:t>2.   Economic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Development costs are manageable within the allocated budget.</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Firebase is cost efficient database to use.</a:t>
            </a:r>
          </a:p>
          <a:p>
            <a:pPr algn="just"/>
            <a:r>
              <a:rPr lang="en-US" sz="1200" b="1" i="0" dirty="0">
                <a:effectLst/>
                <a:latin typeface="Times New Roman" panose="02020603050405020304" pitchFamily="18" charset="0"/>
                <a:cs typeface="Times New Roman" panose="02020603050405020304" pitchFamily="18" charset="0"/>
              </a:rPr>
              <a:t>3.   Operational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The project aligns with the organization's capabilities and resources.</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Integration into existing operations is feasible.</a:t>
            </a:r>
          </a:p>
          <a:p>
            <a:pPr algn="just"/>
            <a:r>
              <a:rPr lang="en-US" sz="1200" b="1" i="0" dirty="0">
                <a:effectLst/>
                <a:latin typeface="Times New Roman" panose="02020603050405020304" pitchFamily="18" charset="0"/>
                <a:cs typeface="Times New Roman" panose="02020603050405020304" pitchFamily="18" charset="0"/>
              </a:rPr>
              <a:t>4.   Legal and Regulatory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No significant legal barriers are foreseen, and compliance.</a:t>
            </a:r>
          </a:p>
          <a:p>
            <a:pPr algn="just"/>
            <a:r>
              <a:rPr lang="en-US" sz="1200" b="1" i="0" dirty="0">
                <a:effectLst/>
                <a:latin typeface="Times New Roman" panose="02020603050405020304" pitchFamily="18" charset="0"/>
                <a:cs typeface="Times New Roman" panose="02020603050405020304" pitchFamily="18" charset="0"/>
              </a:rPr>
              <a:t>5.   Scheduling and Time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Project timelines allow for timely development and deployment.</a:t>
            </a:r>
          </a:p>
        </p:txBody>
      </p:sp>
    </p:spTree>
    <p:extLst>
      <p:ext uri="{BB962C8B-B14F-4D97-AF65-F5344CB8AC3E}">
        <p14:creationId xmlns:p14="http://schemas.microsoft.com/office/powerpoint/2010/main" val="79396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694603"/>
            <a:ext cx="9144000" cy="3754294"/>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24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1. User Interface: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Intuitive design for employee self-service and admin dashboards.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Responsive and user-friendly interface.</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2. Database Management: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Centralized database for secure storage of employee data.</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Database management system for efficient data retrieval.</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3. Application Logic: -</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a. Employee Onboarding: Digital forms and document submission.</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Attendance Tracking &amp; Performance Records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c. Performance Management: Goal setting, feedback mechanisms.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d. Employee Self-Service: Leave requests and personal information.</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4. Technologies Used: -</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a. Frontend: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b. Backend: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c. Database: Firebase</a:t>
            </a: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28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4E359-5386-185F-6C81-93F25965CF7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1C573B71-19E1-DD53-3767-750FDDB8D9C2}"/>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0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ADE0C68F-F47F-4997-26B1-37CCD38129C0}"/>
              </a:ext>
            </a:extLst>
          </p:cNvPr>
          <p:cNvPicPr>
            <a:picLocks noChangeAspect="1"/>
          </p:cNvPicPr>
          <p:nvPr/>
        </p:nvPicPr>
        <p:blipFill>
          <a:blip r:embed="rId3"/>
          <a:stretch>
            <a:fillRect/>
          </a:stretch>
        </p:blipFill>
        <p:spPr>
          <a:xfrm>
            <a:off x="2705253" y="792305"/>
            <a:ext cx="5724525" cy="3248025"/>
          </a:xfrm>
          <a:prstGeom prst="rect">
            <a:avLst/>
          </a:prstGeom>
        </p:spPr>
      </p:pic>
    </p:spTree>
    <p:extLst>
      <p:ext uri="{BB962C8B-B14F-4D97-AF65-F5344CB8AC3E}">
        <p14:creationId xmlns:p14="http://schemas.microsoft.com/office/powerpoint/2010/main" val="152051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66E5E85-ED95-DF98-F238-F1C4EF6C6A59}"/>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2BAD1D44-1853-46DB-6FE0-4452538848EE}"/>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1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descr="A diagram of a computer&#10;&#10;Description automatically generated">
            <a:extLst>
              <a:ext uri="{FF2B5EF4-FFF2-40B4-BE49-F238E27FC236}">
                <a16:creationId xmlns:a16="http://schemas.microsoft.com/office/drawing/2014/main" id="{7E9F1C86-A48B-F5AE-E915-0A2D1DBD2085}"/>
              </a:ext>
            </a:extLst>
          </p:cNvPr>
          <p:cNvPicPr>
            <a:picLocks noChangeAspect="1"/>
          </p:cNvPicPr>
          <p:nvPr/>
        </p:nvPicPr>
        <p:blipFill>
          <a:blip r:embed="rId3"/>
          <a:stretch>
            <a:fillRect/>
          </a:stretch>
        </p:blipFill>
        <p:spPr>
          <a:xfrm>
            <a:off x="2687894" y="1268555"/>
            <a:ext cx="5715000" cy="2295525"/>
          </a:xfrm>
          <a:prstGeom prst="rect">
            <a:avLst/>
          </a:prstGeom>
        </p:spPr>
      </p:pic>
    </p:spTree>
    <p:extLst>
      <p:ext uri="{BB962C8B-B14F-4D97-AF65-F5344CB8AC3E}">
        <p14:creationId xmlns:p14="http://schemas.microsoft.com/office/powerpoint/2010/main" val="12484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5C79D73-F107-DC74-198F-537D23C0E88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EAC68B61-C98E-726F-57AA-0AEE95F85970}"/>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IN" sz="1600" b="1" dirty="0">
                <a:latin typeface="Times New Roman" panose="02020603050405020304" pitchFamily="18" charset="0"/>
                <a:cs typeface="Times New Roman" panose="02020603050405020304" pitchFamily="18" charset="0"/>
                <a:sym typeface="Times New Roman"/>
              </a:rPr>
              <a:t>Activity Diagram</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E3315BD1-0D81-37BD-2BAF-7A68504E81D9}"/>
              </a:ext>
            </a:extLst>
          </p:cNvPr>
          <p:cNvPicPr>
            <a:picLocks noChangeAspect="1"/>
          </p:cNvPicPr>
          <p:nvPr/>
        </p:nvPicPr>
        <p:blipFill>
          <a:blip r:embed="rId3"/>
          <a:stretch>
            <a:fillRect/>
          </a:stretch>
        </p:blipFill>
        <p:spPr>
          <a:xfrm>
            <a:off x="2561056" y="563551"/>
            <a:ext cx="2291163" cy="3961536"/>
          </a:xfrm>
          <a:prstGeom prst="rect">
            <a:avLst/>
          </a:prstGeom>
        </p:spPr>
      </p:pic>
    </p:spTree>
    <p:extLst>
      <p:ext uri="{BB962C8B-B14F-4D97-AF65-F5344CB8AC3E}">
        <p14:creationId xmlns:p14="http://schemas.microsoft.com/office/powerpoint/2010/main" val="112586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54361"/>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a:ea typeface="Times New Roman"/>
                <a:cs typeface="Times New Roman"/>
                <a:sym typeface="Times New Roman"/>
              </a:rPr>
              <a:t>Implementation Details/ Screenshots of GUI</a:t>
            </a:r>
            <a:endParaRPr sz="1600"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dirty="0">
                <a:solidFill>
                  <a:srgbClr val="000000"/>
                </a:solidFill>
                <a:latin typeface="Times New Roman"/>
                <a:ea typeface="Times New Roman"/>
                <a:cs typeface="Times New Roman"/>
                <a:sym typeface="Times New Roman"/>
              </a:rPr>
              <a:t>Main Login:</a:t>
            </a: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3950493" y="1538062"/>
            <a:ext cx="4975622" cy="954107"/>
          </a:xfrm>
          <a:prstGeom prst="rect">
            <a:avLst/>
          </a:prstGeom>
          <a:noFill/>
        </p:spPr>
        <p:txBody>
          <a:bodyPr wrap="square">
            <a:spAutoFit/>
          </a:bodyPr>
          <a:lstStyle/>
          <a:p>
            <a:pPr marL="382270" lvl="0" indent="-285750" algn="just" rtl="0">
              <a:lnSpc>
                <a:spcPct val="100000"/>
              </a:lnSpc>
              <a:spcBef>
                <a:spcPts val="320"/>
              </a:spcBef>
              <a:spcAft>
                <a:spcPts val="0"/>
              </a:spcAft>
              <a:buSzPts val="152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The first page presented to the user upon opening the application, this page gives the input boxes to enter the username and password along with the login button and the exit and credit buttons.</a:t>
            </a:r>
            <a:endParaRPr lang="en-US" sz="11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5CA551B-D71B-5B68-D6A9-4FB18036FEB6}"/>
              </a:ext>
            </a:extLst>
          </p:cNvPr>
          <p:cNvSpPr txBox="1"/>
          <p:nvPr/>
        </p:nvSpPr>
        <p:spPr>
          <a:xfrm>
            <a:off x="4346971" y="2789060"/>
            <a:ext cx="4579144" cy="1003031"/>
          </a:xfrm>
          <a:prstGeom prst="rect">
            <a:avLst/>
          </a:prstGeom>
          <a:noFill/>
        </p:spPr>
        <p:txBody>
          <a:bodyPr wrap="square">
            <a:spAutoFit/>
          </a:bodyPr>
          <a:lstStyle/>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There are 4 types of windows which will open following the user’s login depending on what role has been assigned the user in the DB, the 4 types of logins are Admin, HR, Manager and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1A5E182-15DC-EA3C-BC95-BBF85F516E48}"/>
              </a:ext>
            </a:extLst>
          </p:cNvPr>
          <p:cNvPicPr>
            <a:picLocks noChangeAspect="1"/>
          </p:cNvPicPr>
          <p:nvPr/>
        </p:nvPicPr>
        <p:blipFill>
          <a:blip r:embed="rId3"/>
          <a:stretch>
            <a:fillRect/>
          </a:stretch>
        </p:blipFill>
        <p:spPr>
          <a:xfrm>
            <a:off x="685800" y="1617597"/>
            <a:ext cx="2879135" cy="2342926"/>
          </a:xfrm>
          <a:prstGeom prst="rect">
            <a:avLst/>
          </a:prstGeom>
        </p:spPr>
      </p:pic>
      <p:sp>
        <p:nvSpPr>
          <p:cNvPr id="2" name="TextBox 1">
            <a:extLst>
              <a:ext uri="{FF2B5EF4-FFF2-40B4-BE49-F238E27FC236}">
                <a16:creationId xmlns:a16="http://schemas.microsoft.com/office/drawing/2014/main" id="{D2DF6F71-F1F1-9F99-59E9-8FF87EB06777}"/>
              </a:ext>
            </a:extLst>
          </p:cNvPr>
          <p:cNvSpPr txBox="1"/>
          <p:nvPr/>
        </p:nvSpPr>
        <p:spPr>
          <a:xfrm>
            <a:off x="1709941" y="3972878"/>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a:t>
            </a:r>
            <a:endParaRPr lang="en-IN" dirty="0"/>
          </a:p>
        </p:txBody>
      </p:sp>
    </p:spTree>
    <p:extLst>
      <p:ext uri="{BB962C8B-B14F-4D97-AF65-F5344CB8AC3E}">
        <p14:creationId xmlns:p14="http://schemas.microsoft.com/office/powerpoint/2010/main" val="35418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32408-CE53-1AAF-A221-A6A033BAC119}"/>
              </a:ext>
            </a:extLst>
          </p:cNvPr>
          <p:cNvPicPr>
            <a:picLocks noChangeAspect="1"/>
          </p:cNvPicPr>
          <p:nvPr/>
        </p:nvPicPr>
        <p:blipFill>
          <a:blip r:embed="rId2"/>
          <a:stretch>
            <a:fillRect/>
          </a:stretch>
        </p:blipFill>
        <p:spPr>
          <a:xfrm>
            <a:off x="615104" y="738770"/>
            <a:ext cx="2544426" cy="3314699"/>
          </a:xfrm>
          <a:prstGeom prst="rect">
            <a:avLst/>
          </a:prstGeom>
        </p:spPr>
      </p:pic>
      <p:sp>
        <p:nvSpPr>
          <p:cNvPr id="5" name="TextBox 4">
            <a:extLst>
              <a:ext uri="{FF2B5EF4-FFF2-40B4-BE49-F238E27FC236}">
                <a16:creationId xmlns:a16="http://schemas.microsoft.com/office/drawing/2014/main" id="{0B097769-08B5-8A87-3010-9B196A21C668}"/>
              </a:ext>
            </a:extLst>
          </p:cNvPr>
          <p:cNvSpPr txBox="1"/>
          <p:nvPr/>
        </p:nvSpPr>
        <p:spPr>
          <a:xfrm>
            <a:off x="4241005" y="1236328"/>
            <a:ext cx="4579144"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Credits dialog which opens after clicking the credits button on the main login page.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E7394600-EDD5-FF50-4ED0-495048CFBB3F}"/>
              </a:ext>
            </a:extLst>
          </p:cNvPr>
          <p:cNvSpPr txBox="1"/>
          <p:nvPr/>
        </p:nvSpPr>
        <p:spPr>
          <a:xfrm>
            <a:off x="1471891" y="4053469"/>
            <a:ext cx="830851" cy="307777"/>
          </a:xfrm>
          <a:prstGeom prst="rect">
            <a:avLst/>
          </a:prstGeom>
          <a:noFill/>
        </p:spPr>
        <p:txBody>
          <a:bodyPr wrap="square">
            <a:spAutoFit/>
          </a:bodyPr>
          <a:lstStyle/>
          <a:p>
            <a:r>
              <a:rPr lang="en-US" b="1">
                <a:latin typeface="Times New Roman"/>
                <a:ea typeface="Times New Roman"/>
                <a:cs typeface="Times New Roman"/>
                <a:sym typeface="Times New Roman"/>
              </a:rPr>
              <a:t>Figure 2</a:t>
            </a:r>
            <a:endParaRPr lang="en-IN" dirty="0"/>
          </a:p>
        </p:txBody>
      </p:sp>
    </p:spTree>
    <p:extLst>
      <p:ext uri="{BB962C8B-B14F-4D97-AF65-F5344CB8AC3E}">
        <p14:creationId xmlns:p14="http://schemas.microsoft.com/office/powerpoint/2010/main" val="243191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3D49-A5F3-1260-342B-8AFDFE2B94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CEE4F4-E326-492A-BFE9-AEE53DED0FB9}"/>
              </a:ext>
            </a:extLst>
          </p:cNvPr>
          <p:cNvPicPr>
            <a:picLocks noChangeAspect="1"/>
          </p:cNvPicPr>
          <p:nvPr/>
        </p:nvPicPr>
        <p:blipFill>
          <a:blip r:embed="rId2"/>
          <a:stretch>
            <a:fillRect/>
          </a:stretch>
        </p:blipFill>
        <p:spPr>
          <a:xfrm>
            <a:off x="92009" y="838558"/>
            <a:ext cx="4479991" cy="3120508"/>
          </a:xfrm>
          <a:prstGeom prst="rect">
            <a:avLst/>
          </a:prstGeom>
        </p:spPr>
      </p:pic>
      <p:sp>
        <p:nvSpPr>
          <p:cNvPr id="4" name="TextBox 3">
            <a:extLst>
              <a:ext uri="{FF2B5EF4-FFF2-40B4-BE49-F238E27FC236}">
                <a16:creationId xmlns:a16="http://schemas.microsoft.com/office/drawing/2014/main" id="{C3B02442-2211-F372-FA72-53988705392B}"/>
              </a:ext>
            </a:extLst>
          </p:cNvPr>
          <p:cNvSpPr txBox="1"/>
          <p:nvPr/>
        </p:nvSpPr>
        <p:spPr>
          <a:xfrm>
            <a:off x="4768453" y="838558"/>
            <a:ext cx="4375547" cy="1669240"/>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Create/Remove Login: This button will allow the Admin to add or remove logins of HR, Manager or Employee.</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 </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Login as Selected Role: The Admin will have an option to simulate as different levels of logins if he/she needs to view or test something as a different permission level.</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09E049BE-68A6-097D-F30F-A4D33D4F4670}"/>
              </a:ext>
            </a:extLst>
          </p:cNvPr>
          <p:cNvSpPr txBox="1"/>
          <p:nvPr/>
        </p:nvSpPr>
        <p:spPr>
          <a:xfrm>
            <a:off x="1709941" y="3972878"/>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spTree>
    <p:extLst>
      <p:ext uri="{BB962C8B-B14F-4D97-AF65-F5344CB8AC3E}">
        <p14:creationId xmlns:p14="http://schemas.microsoft.com/office/powerpoint/2010/main" val="240605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solidFill>
                  <a:schemeClr val="tx1"/>
                </a:solidFill>
                <a:latin typeface="Times New Roman"/>
                <a:ea typeface="Times New Roman"/>
                <a:cs typeface="Times New Roman"/>
                <a:sym typeface="Times New Roman"/>
              </a:rPr>
              <a:t>Index</a:t>
            </a:r>
            <a:endParaRPr sz="4000" dirty="0">
              <a:solidFill>
                <a:schemeClr val="tx1"/>
              </a:solidFill>
            </a:endParaRPr>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 to Topic</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Need of Project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Problem Statement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Block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Flow-chart </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Requirement Hardware and Software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Feasibility Study</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Detail Design DFD Diagram</a:t>
            </a:r>
            <a:endParaRPr lang="en-US"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Activity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Screenshots of GUI</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Database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References</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Certificates</a:t>
            </a:r>
            <a:endParaRPr sz="1200" dirty="0">
              <a:solidFill>
                <a:schemeClr val="tx1"/>
              </a:solidFill>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707E-CE2D-9E07-FE17-8D3FC1A15B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02A717D-0BEF-0371-4A01-0A899B8E70AF}"/>
              </a:ext>
            </a:extLst>
          </p:cNvPr>
          <p:cNvPicPr>
            <a:picLocks noChangeAspect="1"/>
          </p:cNvPicPr>
          <p:nvPr/>
        </p:nvPicPr>
        <p:blipFill>
          <a:blip r:embed="rId2"/>
          <a:stretch>
            <a:fillRect/>
          </a:stretch>
        </p:blipFill>
        <p:spPr>
          <a:xfrm>
            <a:off x="106033" y="823152"/>
            <a:ext cx="4724400" cy="3311525"/>
          </a:xfrm>
          <a:prstGeom prst="rect">
            <a:avLst/>
          </a:prstGeom>
        </p:spPr>
      </p:pic>
      <p:sp>
        <p:nvSpPr>
          <p:cNvPr id="4" name="TextBox 3">
            <a:extLst>
              <a:ext uri="{FF2B5EF4-FFF2-40B4-BE49-F238E27FC236}">
                <a16:creationId xmlns:a16="http://schemas.microsoft.com/office/drawing/2014/main" id="{7A5FDCA6-7D81-B643-3826-2D7BB64052CB}"/>
              </a:ext>
            </a:extLst>
          </p:cNvPr>
          <p:cNvSpPr txBox="1"/>
          <p:nvPr/>
        </p:nvSpPr>
        <p:spPr>
          <a:xfrm>
            <a:off x="5098189" y="823152"/>
            <a:ext cx="3939778" cy="156292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first screen that is displayed to the user when the Create/Remove button is pressed, this screen gives the Admin the option to select the category of role so the logins of that role are shown, upon it being shown the Admin can select one role and delete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a:p>
            <a:r>
              <a:rPr lang="en-IN" sz="1400" dirty="0">
                <a:effectLst/>
                <a:latin typeface="Times New Roman" panose="02020603050405020304" pitchFamily="18" charset="0"/>
                <a:ea typeface="Calibri" panose="020F0502020204030204" pitchFamily="34" charset="0"/>
              </a:rPr>
              <a:t>Clicking the Add login button, opens a new window</a:t>
            </a:r>
            <a:endParaRPr lang="en-IN" dirty="0"/>
          </a:p>
        </p:txBody>
      </p:sp>
      <p:sp>
        <p:nvSpPr>
          <p:cNvPr id="3" name="TextBox 2">
            <a:extLst>
              <a:ext uri="{FF2B5EF4-FFF2-40B4-BE49-F238E27FC236}">
                <a16:creationId xmlns:a16="http://schemas.microsoft.com/office/drawing/2014/main" id="{61D72E32-7356-6061-D8BA-2ABABD30B6AD}"/>
              </a:ext>
            </a:extLst>
          </p:cNvPr>
          <p:cNvSpPr txBox="1"/>
          <p:nvPr/>
        </p:nvSpPr>
        <p:spPr>
          <a:xfrm>
            <a:off x="2052807" y="408542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spTree>
    <p:extLst>
      <p:ext uri="{BB962C8B-B14F-4D97-AF65-F5344CB8AC3E}">
        <p14:creationId xmlns:p14="http://schemas.microsoft.com/office/powerpoint/2010/main" val="91621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DFD0-DDF9-A577-0932-C788F26E6A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43AF3B9-561D-C88C-86BA-C9D109B8F593}"/>
              </a:ext>
            </a:extLst>
          </p:cNvPr>
          <p:cNvPicPr>
            <a:picLocks noChangeAspect="1"/>
          </p:cNvPicPr>
          <p:nvPr/>
        </p:nvPicPr>
        <p:blipFill>
          <a:blip r:embed="rId2"/>
          <a:stretch>
            <a:fillRect/>
          </a:stretch>
        </p:blipFill>
        <p:spPr>
          <a:xfrm>
            <a:off x="79786" y="769466"/>
            <a:ext cx="4932950" cy="3457874"/>
          </a:xfrm>
          <a:prstGeom prst="rect">
            <a:avLst/>
          </a:prstGeom>
        </p:spPr>
      </p:pic>
      <p:sp>
        <p:nvSpPr>
          <p:cNvPr id="4" name="TextBox 3">
            <a:extLst>
              <a:ext uri="{FF2B5EF4-FFF2-40B4-BE49-F238E27FC236}">
                <a16:creationId xmlns:a16="http://schemas.microsoft.com/office/drawing/2014/main" id="{408F3F67-E4FA-1701-910A-568E13E83322}"/>
              </a:ext>
            </a:extLst>
          </p:cNvPr>
          <p:cNvSpPr txBox="1"/>
          <p:nvPr/>
        </p:nvSpPr>
        <p:spPr>
          <a:xfrm>
            <a:off x="5166886" y="818704"/>
            <a:ext cx="3718322"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window to provide details for the new login to be added to the DB.</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0FC7FEC7-B23C-8F0A-0899-00469C9B535B}"/>
              </a:ext>
            </a:extLst>
          </p:cNvPr>
          <p:cNvSpPr txBox="1"/>
          <p:nvPr/>
        </p:nvSpPr>
        <p:spPr>
          <a:xfrm>
            <a:off x="2130835" y="4162793"/>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a:t>
            </a:r>
            <a:endParaRPr lang="en-IN" dirty="0"/>
          </a:p>
        </p:txBody>
      </p:sp>
    </p:spTree>
    <p:extLst>
      <p:ext uri="{BB962C8B-B14F-4D97-AF65-F5344CB8AC3E}">
        <p14:creationId xmlns:p14="http://schemas.microsoft.com/office/powerpoint/2010/main" val="145786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06CFD-E598-ADEC-D80F-2D76729F6DE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F353DC2-177C-B15C-9AEF-7D1E9ECB9D56}"/>
              </a:ext>
            </a:extLst>
          </p:cNvPr>
          <p:cNvPicPr>
            <a:picLocks noChangeAspect="1"/>
          </p:cNvPicPr>
          <p:nvPr/>
        </p:nvPicPr>
        <p:blipFill>
          <a:blip r:embed="rId2"/>
          <a:stretch>
            <a:fillRect/>
          </a:stretch>
        </p:blipFill>
        <p:spPr>
          <a:xfrm>
            <a:off x="202604" y="725513"/>
            <a:ext cx="4369396" cy="3537729"/>
          </a:xfrm>
          <a:prstGeom prst="rect">
            <a:avLst/>
          </a:prstGeom>
        </p:spPr>
      </p:pic>
      <p:sp>
        <p:nvSpPr>
          <p:cNvPr id="4" name="TextBox 3">
            <a:extLst>
              <a:ext uri="{FF2B5EF4-FFF2-40B4-BE49-F238E27FC236}">
                <a16:creationId xmlns:a16="http://schemas.microsoft.com/office/drawing/2014/main" id="{D67806B3-742D-C9D7-8577-D46E6BA49662}"/>
              </a:ext>
            </a:extLst>
          </p:cNvPr>
          <p:cNvSpPr txBox="1"/>
          <p:nvPr/>
        </p:nvSpPr>
        <p:spPr>
          <a:xfrm>
            <a:off x="5001618" y="802885"/>
            <a:ext cx="3939778"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first screen shown to the HR when the user logins in, it has buttons like employee management to manage Managers and Employees, Approve and assign bonus to employees and Managers respectively, approve resignations for Managers and employees and send out survey with specified questions to the employees to be filled.</a:t>
            </a:r>
            <a:endParaRPr lang="en-IN" dirty="0"/>
          </a:p>
        </p:txBody>
      </p:sp>
      <p:sp>
        <p:nvSpPr>
          <p:cNvPr id="3" name="TextBox 2">
            <a:extLst>
              <a:ext uri="{FF2B5EF4-FFF2-40B4-BE49-F238E27FC236}">
                <a16:creationId xmlns:a16="http://schemas.microsoft.com/office/drawing/2014/main" id="{73F2670D-C801-79AD-D0A9-046CDC459691}"/>
              </a:ext>
            </a:extLst>
          </p:cNvPr>
          <p:cNvSpPr txBox="1"/>
          <p:nvPr/>
        </p:nvSpPr>
        <p:spPr>
          <a:xfrm>
            <a:off x="1971876" y="4190928"/>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5</a:t>
            </a:r>
            <a:endParaRPr lang="en-IN" dirty="0"/>
          </a:p>
        </p:txBody>
      </p:sp>
    </p:spTree>
    <p:extLst>
      <p:ext uri="{BB962C8B-B14F-4D97-AF65-F5344CB8AC3E}">
        <p14:creationId xmlns:p14="http://schemas.microsoft.com/office/powerpoint/2010/main" val="255620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CD8AC-D6EF-AB17-9A4B-5FE68A58F75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91C59CE-203D-4867-8FCC-F9D9E3760C47}"/>
              </a:ext>
            </a:extLst>
          </p:cNvPr>
          <p:cNvPicPr>
            <a:picLocks noChangeAspect="1"/>
          </p:cNvPicPr>
          <p:nvPr/>
        </p:nvPicPr>
        <p:blipFill>
          <a:blip r:embed="rId2"/>
          <a:stretch>
            <a:fillRect/>
          </a:stretch>
        </p:blipFill>
        <p:spPr>
          <a:xfrm>
            <a:off x="79357" y="868494"/>
            <a:ext cx="4141952" cy="2903405"/>
          </a:xfrm>
          <a:prstGeom prst="rect">
            <a:avLst/>
          </a:prstGeom>
        </p:spPr>
      </p:pic>
      <p:sp>
        <p:nvSpPr>
          <p:cNvPr id="4" name="TextBox 3">
            <a:extLst>
              <a:ext uri="{FF2B5EF4-FFF2-40B4-BE49-F238E27FC236}">
                <a16:creationId xmlns:a16="http://schemas.microsoft.com/office/drawing/2014/main" id="{CA2EE509-6431-8E08-F3E5-21850FC894BF}"/>
              </a:ext>
            </a:extLst>
          </p:cNvPr>
          <p:cNvSpPr txBox="1"/>
          <p:nvPr/>
        </p:nvSpPr>
        <p:spPr>
          <a:xfrm>
            <a:off x="4647009" y="868494"/>
            <a:ext cx="4496991"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Employee Management button is clicked this window will appear to the user which includes a toggle to select the role between manager and employee, upon selecting the role all the logins within that role will show up in the list below, the user can then click on any name to show the details of the employee as shown.</a:t>
            </a:r>
            <a:endParaRPr lang="en-IN" dirty="0"/>
          </a:p>
        </p:txBody>
      </p:sp>
      <p:sp>
        <p:nvSpPr>
          <p:cNvPr id="6" name="TextBox 5">
            <a:extLst>
              <a:ext uri="{FF2B5EF4-FFF2-40B4-BE49-F238E27FC236}">
                <a16:creationId xmlns:a16="http://schemas.microsoft.com/office/drawing/2014/main" id="{51A66E14-C46D-F7D9-1C7E-C6A50FAD17EE}"/>
              </a:ext>
            </a:extLst>
          </p:cNvPr>
          <p:cNvSpPr txBox="1"/>
          <p:nvPr/>
        </p:nvSpPr>
        <p:spPr>
          <a:xfrm>
            <a:off x="4647009" y="2366792"/>
            <a:ext cx="4586286" cy="523220"/>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add login button will open a new window which allows to input the details for the new login as shown before.</a:t>
            </a:r>
            <a:endParaRPr lang="en-IN" dirty="0"/>
          </a:p>
        </p:txBody>
      </p:sp>
      <p:sp>
        <p:nvSpPr>
          <p:cNvPr id="3" name="TextBox 2">
            <a:extLst>
              <a:ext uri="{FF2B5EF4-FFF2-40B4-BE49-F238E27FC236}">
                <a16:creationId xmlns:a16="http://schemas.microsoft.com/office/drawing/2014/main" id="{F7C69CE6-2BC9-12FF-9F51-61B630D4B906}"/>
              </a:ext>
            </a:extLst>
          </p:cNvPr>
          <p:cNvSpPr txBox="1"/>
          <p:nvPr/>
        </p:nvSpPr>
        <p:spPr>
          <a:xfrm>
            <a:off x="1734907" y="3771899"/>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6</a:t>
            </a:r>
            <a:endParaRPr lang="en-IN" dirty="0"/>
          </a:p>
        </p:txBody>
      </p:sp>
    </p:spTree>
    <p:extLst>
      <p:ext uri="{BB962C8B-B14F-4D97-AF65-F5344CB8AC3E}">
        <p14:creationId xmlns:p14="http://schemas.microsoft.com/office/powerpoint/2010/main" val="278785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E4AD-ADE0-3197-05F9-309C236D059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B37E03-AE4F-46A7-D59D-1A807FEC8937}"/>
              </a:ext>
            </a:extLst>
          </p:cNvPr>
          <p:cNvPicPr>
            <a:picLocks noChangeAspect="1"/>
          </p:cNvPicPr>
          <p:nvPr/>
        </p:nvPicPr>
        <p:blipFill>
          <a:blip r:embed="rId2"/>
          <a:stretch>
            <a:fillRect/>
          </a:stretch>
        </p:blipFill>
        <p:spPr>
          <a:xfrm>
            <a:off x="110896" y="839224"/>
            <a:ext cx="4632121" cy="3247001"/>
          </a:xfrm>
          <a:prstGeom prst="rect">
            <a:avLst/>
          </a:prstGeom>
        </p:spPr>
      </p:pic>
      <p:sp>
        <p:nvSpPr>
          <p:cNvPr id="4" name="TextBox 3">
            <a:extLst>
              <a:ext uri="{FF2B5EF4-FFF2-40B4-BE49-F238E27FC236}">
                <a16:creationId xmlns:a16="http://schemas.microsoft.com/office/drawing/2014/main" id="{6E24951C-4B7C-7EA7-3611-FA0E0A4C775E}"/>
              </a:ext>
            </a:extLst>
          </p:cNvPr>
          <p:cNvSpPr txBox="1"/>
          <p:nvPr/>
        </p:nvSpPr>
        <p:spPr>
          <a:xfrm>
            <a:off x="5082778" y="839224"/>
            <a:ext cx="4061222"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details of the employee that was clicked is shown in a new window, along with the option to edit the salary</a:t>
            </a:r>
            <a:r>
              <a:rPr lang="en-IN" kern="100" dirty="0">
                <a:latin typeface="Times New Roman" panose="02020603050405020304" pitchFamily="18" charset="0"/>
                <a:ea typeface="Calibri" panose="020F0502020204030204" pitchFamily="34" charset="0"/>
                <a:cs typeface="Arial" panose="020B0604020202020204" pitchFamily="34" charset="0"/>
              </a:rPr>
              <a:t> </a:t>
            </a:r>
            <a:r>
              <a:rPr lang="en-IN" sz="1400" kern="100" dirty="0">
                <a:effectLst/>
                <a:latin typeface="Times New Roman" panose="02020603050405020304" pitchFamily="18" charset="0"/>
                <a:ea typeface="Calibri" panose="020F0502020204030204" pitchFamily="34" charset="0"/>
                <a:cs typeface="Arial" panose="020B0604020202020204" pitchFamily="34" charset="0"/>
              </a:rPr>
              <a:t>and remove the specified login for the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33A2D5E3-E40A-0642-ED46-3EE829FF01FC}"/>
              </a:ext>
            </a:extLst>
          </p:cNvPr>
          <p:cNvSpPr txBox="1"/>
          <p:nvPr/>
        </p:nvSpPr>
        <p:spPr>
          <a:xfrm>
            <a:off x="2011530" y="4086225"/>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7</a:t>
            </a:r>
            <a:endParaRPr lang="en-IN" dirty="0"/>
          </a:p>
        </p:txBody>
      </p:sp>
    </p:spTree>
    <p:extLst>
      <p:ext uri="{BB962C8B-B14F-4D97-AF65-F5344CB8AC3E}">
        <p14:creationId xmlns:p14="http://schemas.microsoft.com/office/powerpoint/2010/main" val="580766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EF8F1-AD59-B349-DE6D-8A75B1252F5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5E2E69-B828-A5F6-A672-9D4E7F8801B9}"/>
              </a:ext>
            </a:extLst>
          </p:cNvPr>
          <p:cNvPicPr>
            <a:picLocks noChangeAspect="1"/>
          </p:cNvPicPr>
          <p:nvPr/>
        </p:nvPicPr>
        <p:blipFill>
          <a:blip r:embed="rId2"/>
          <a:stretch>
            <a:fillRect/>
          </a:stretch>
        </p:blipFill>
        <p:spPr>
          <a:xfrm>
            <a:off x="213201" y="875082"/>
            <a:ext cx="4358799" cy="3055409"/>
          </a:xfrm>
          <a:prstGeom prst="rect">
            <a:avLst/>
          </a:prstGeom>
        </p:spPr>
      </p:pic>
      <p:sp>
        <p:nvSpPr>
          <p:cNvPr id="4" name="TextBox 3">
            <a:extLst>
              <a:ext uri="{FF2B5EF4-FFF2-40B4-BE49-F238E27FC236}">
                <a16:creationId xmlns:a16="http://schemas.microsoft.com/office/drawing/2014/main" id="{9F8D6FC6-850A-252C-293F-83E0C2D66862}"/>
              </a:ext>
            </a:extLst>
          </p:cNvPr>
          <p:cNvSpPr txBox="1"/>
          <p:nvPr/>
        </p:nvSpPr>
        <p:spPr>
          <a:xfrm>
            <a:off x="4854178" y="875082"/>
            <a:ext cx="4289822"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user clicks on edit salary button a new window will open asking for the input for the new salary of the Manager/Employee.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16B6F88-3597-F9ED-6D1C-AA29AD1B9A1E}"/>
              </a:ext>
            </a:extLst>
          </p:cNvPr>
          <p:cNvSpPr txBox="1"/>
          <p:nvPr/>
        </p:nvSpPr>
        <p:spPr>
          <a:xfrm>
            <a:off x="1977174" y="3930491"/>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8</a:t>
            </a:r>
            <a:endParaRPr lang="en-IN" dirty="0"/>
          </a:p>
        </p:txBody>
      </p:sp>
    </p:spTree>
    <p:extLst>
      <p:ext uri="{BB962C8B-B14F-4D97-AF65-F5344CB8AC3E}">
        <p14:creationId xmlns:p14="http://schemas.microsoft.com/office/powerpoint/2010/main" val="260759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EF24-C1F5-040B-54AF-2DB5EBCC55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974205-A84C-8224-515B-C5BD59E2535F}"/>
              </a:ext>
            </a:extLst>
          </p:cNvPr>
          <p:cNvPicPr>
            <a:picLocks noChangeAspect="1"/>
          </p:cNvPicPr>
          <p:nvPr/>
        </p:nvPicPr>
        <p:blipFill>
          <a:blip r:embed="rId2"/>
          <a:stretch>
            <a:fillRect/>
          </a:stretch>
        </p:blipFill>
        <p:spPr>
          <a:xfrm>
            <a:off x="225743" y="799085"/>
            <a:ext cx="4596289" cy="3221417"/>
          </a:xfrm>
          <a:prstGeom prst="rect">
            <a:avLst/>
          </a:prstGeom>
        </p:spPr>
      </p:pic>
      <p:sp>
        <p:nvSpPr>
          <p:cNvPr id="4" name="TextBox 3">
            <a:extLst>
              <a:ext uri="{FF2B5EF4-FFF2-40B4-BE49-F238E27FC236}">
                <a16:creationId xmlns:a16="http://schemas.microsoft.com/office/drawing/2014/main" id="{B06CDB10-7C53-01D5-3DD1-E457F1D112D1}"/>
              </a:ext>
            </a:extLst>
          </p:cNvPr>
          <p:cNvSpPr txBox="1"/>
          <p:nvPr/>
        </p:nvSpPr>
        <p:spPr>
          <a:xfrm>
            <a:off x="5054203" y="799085"/>
            <a:ext cx="4089797"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Employee bonus is requested by the Manager and has to be approved by the HR, giving the HR two options to either approve or deny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A908FD9-0F4B-7C87-4509-5759FF51CD05}"/>
              </a:ext>
            </a:extLst>
          </p:cNvPr>
          <p:cNvSpPr txBox="1"/>
          <p:nvPr/>
        </p:nvSpPr>
        <p:spPr>
          <a:xfrm>
            <a:off x="2108461" y="4020502"/>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9</a:t>
            </a:r>
            <a:endParaRPr lang="en-IN" dirty="0"/>
          </a:p>
        </p:txBody>
      </p:sp>
    </p:spTree>
    <p:extLst>
      <p:ext uri="{BB962C8B-B14F-4D97-AF65-F5344CB8AC3E}">
        <p14:creationId xmlns:p14="http://schemas.microsoft.com/office/powerpoint/2010/main" val="250650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720FA-C38D-08F3-E2AE-6D0CE08AA04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0324605-AE9D-1C47-9619-49E6C2C4839D}"/>
              </a:ext>
            </a:extLst>
          </p:cNvPr>
          <p:cNvPicPr>
            <a:picLocks noChangeAspect="1"/>
          </p:cNvPicPr>
          <p:nvPr/>
        </p:nvPicPr>
        <p:blipFill>
          <a:blip r:embed="rId2"/>
          <a:stretch>
            <a:fillRect/>
          </a:stretch>
        </p:blipFill>
        <p:spPr>
          <a:xfrm>
            <a:off x="130577" y="828425"/>
            <a:ext cx="4801711" cy="3365879"/>
          </a:xfrm>
          <a:prstGeom prst="rect">
            <a:avLst/>
          </a:prstGeom>
        </p:spPr>
      </p:pic>
      <p:sp>
        <p:nvSpPr>
          <p:cNvPr id="4" name="TextBox 3">
            <a:extLst>
              <a:ext uri="{FF2B5EF4-FFF2-40B4-BE49-F238E27FC236}">
                <a16:creationId xmlns:a16="http://schemas.microsoft.com/office/drawing/2014/main" id="{1768FE57-A304-D36F-CF11-8E0CAF929B5C}"/>
              </a:ext>
            </a:extLst>
          </p:cNvPr>
          <p:cNvSpPr txBox="1"/>
          <p:nvPr/>
        </p:nvSpPr>
        <p:spPr>
          <a:xfrm>
            <a:off x="5318521" y="888810"/>
            <a:ext cx="3825479"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For Manager level the HR directly gives bonus on their discretion, therefore the grant bonus option is available which when clicked opens a new window</a:t>
            </a:r>
            <a:endParaRPr lang="en-IN" dirty="0"/>
          </a:p>
        </p:txBody>
      </p:sp>
      <p:sp>
        <p:nvSpPr>
          <p:cNvPr id="3" name="TextBox 2">
            <a:extLst>
              <a:ext uri="{FF2B5EF4-FFF2-40B4-BE49-F238E27FC236}">
                <a16:creationId xmlns:a16="http://schemas.microsoft.com/office/drawing/2014/main" id="{51D3CB48-A6F9-21A7-CB87-DEF31195D39A}"/>
              </a:ext>
            </a:extLst>
          </p:cNvPr>
          <p:cNvSpPr txBox="1"/>
          <p:nvPr/>
        </p:nvSpPr>
        <p:spPr>
          <a:xfrm>
            <a:off x="2038472" y="4161186"/>
            <a:ext cx="985920"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10</a:t>
            </a:r>
            <a:endParaRPr lang="en-IN" dirty="0"/>
          </a:p>
        </p:txBody>
      </p:sp>
    </p:spTree>
    <p:extLst>
      <p:ext uri="{BB962C8B-B14F-4D97-AF65-F5344CB8AC3E}">
        <p14:creationId xmlns:p14="http://schemas.microsoft.com/office/powerpoint/2010/main" val="428703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0CC7-1132-AF98-03B7-2484EBA702A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1AEA8E1-FB8C-23E0-C6AF-CC0D8E4D9E1F}"/>
              </a:ext>
            </a:extLst>
          </p:cNvPr>
          <p:cNvPicPr>
            <a:picLocks noChangeAspect="1"/>
          </p:cNvPicPr>
          <p:nvPr/>
        </p:nvPicPr>
        <p:blipFill>
          <a:blip r:embed="rId2"/>
          <a:stretch>
            <a:fillRect/>
          </a:stretch>
        </p:blipFill>
        <p:spPr>
          <a:xfrm>
            <a:off x="135025" y="809705"/>
            <a:ext cx="4737418" cy="3320811"/>
          </a:xfrm>
          <a:prstGeom prst="rect">
            <a:avLst/>
          </a:prstGeom>
        </p:spPr>
      </p:pic>
      <p:sp>
        <p:nvSpPr>
          <p:cNvPr id="4" name="TextBox 3">
            <a:extLst>
              <a:ext uri="{FF2B5EF4-FFF2-40B4-BE49-F238E27FC236}">
                <a16:creationId xmlns:a16="http://schemas.microsoft.com/office/drawing/2014/main" id="{2376258F-CCFD-85E1-92C0-2DFF3A6DE5B7}"/>
              </a:ext>
            </a:extLst>
          </p:cNvPr>
          <p:cNvSpPr txBox="1"/>
          <p:nvPr/>
        </p:nvSpPr>
        <p:spPr>
          <a:xfrm>
            <a:off x="5168503" y="809705"/>
            <a:ext cx="397549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Gives the HR the input box to input the amount of bonus that should be provided the specified Manager, on clicking the submit button (figure 23) is shown.</a:t>
            </a:r>
            <a:endParaRPr lang="en-IN" dirty="0"/>
          </a:p>
        </p:txBody>
      </p:sp>
      <p:sp>
        <p:nvSpPr>
          <p:cNvPr id="3" name="TextBox 2">
            <a:extLst>
              <a:ext uri="{FF2B5EF4-FFF2-40B4-BE49-F238E27FC236}">
                <a16:creationId xmlns:a16="http://schemas.microsoft.com/office/drawing/2014/main" id="{FE916B7C-725B-1D56-44A9-AAA419E97504}"/>
              </a:ext>
            </a:extLst>
          </p:cNvPr>
          <p:cNvSpPr txBox="1"/>
          <p:nvPr/>
        </p:nvSpPr>
        <p:spPr>
          <a:xfrm>
            <a:off x="2018757" y="4130516"/>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11</a:t>
            </a:r>
            <a:endParaRPr lang="en-IN" dirty="0"/>
          </a:p>
        </p:txBody>
      </p:sp>
    </p:spTree>
    <p:extLst>
      <p:ext uri="{BB962C8B-B14F-4D97-AF65-F5344CB8AC3E}">
        <p14:creationId xmlns:p14="http://schemas.microsoft.com/office/powerpoint/2010/main" val="42987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4DD8F-4297-27CA-45F4-30F53379CD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DA228D7-D5C2-BD1E-0433-45FAED494A71}"/>
              </a:ext>
            </a:extLst>
          </p:cNvPr>
          <p:cNvPicPr>
            <a:picLocks noChangeAspect="1"/>
          </p:cNvPicPr>
          <p:nvPr/>
        </p:nvPicPr>
        <p:blipFill>
          <a:blip r:embed="rId2"/>
          <a:stretch>
            <a:fillRect/>
          </a:stretch>
        </p:blipFill>
        <p:spPr>
          <a:xfrm>
            <a:off x="118311" y="822521"/>
            <a:ext cx="4780280" cy="3350857"/>
          </a:xfrm>
          <a:prstGeom prst="rect">
            <a:avLst/>
          </a:prstGeom>
        </p:spPr>
      </p:pic>
      <p:sp>
        <p:nvSpPr>
          <p:cNvPr id="4" name="TextBox 3">
            <a:extLst>
              <a:ext uri="{FF2B5EF4-FFF2-40B4-BE49-F238E27FC236}">
                <a16:creationId xmlns:a16="http://schemas.microsoft.com/office/drawing/2014/main" id="{9A66A3DE-5677-D63A-39F6-AC2C38D21487}"/>
              </a:ext>
            </a:extLst>
          </p:cNvPr>
          <p:cNvSpPr txBox="1"/>
          <p:nvPr/>
        </p:nvSpPr>
        <p:spPr>
          <a:xfrm>
            <a:off x="5111353" y="822521"/>
            <a:ext cx="4032647"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dirty="0"/>
          </a:p>
        </p:txBody>
      </p:sp>
      <p:sp>
        <p:nvSpPr>
          <p:cNvPr id="3" name="TextBox 2">
            <a:extLst>
              <a:ext uri="{FF2B5EF4-FFF2-40B4-BE49-F238E27FC236}">
                <a16:creationId xmlns:a16="http://schemas.microsoft.com/office/drawing/2014/main" id="{03558229-0DB3-5A34-859D-3EBD2EB2CC31}"/>
              </a:ext>
            </a:extLst>
          </p:cNvPr>
          <p:cNvSpPr txBox="1"/>
          <p:nvPr/>
        </p:nvSpPr>
        <p:spPr>
          <a:xfrm>
            <a:off x="2033498" y="4113555"/>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12</a:t>
            </a:r>
            <a:endParaRPr lang="en-IN" dirty="0"/>
          </a:p>
        </p:txBody>
      </p:sp>
    </p:spTree>
    <p:extLst>
      <p:ext uri="{BB962C8B-B14F-4D97-AF65-F5344CB8AC3E}">
        <p14:creationId xmlns:p14="http://schemas.microsoft.com/office/powerpoint/2010/main" val="23693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2420"/>
            <a:ext cx="9144000" cy="3372406"/>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a:t>
            </a: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to Topic</a:t>
            </a:r>
          </a:p>
          <a:p>
            <a:pPr marL="274320" lvl="0" indent="-274320" algn="just" rtl="0">
              <a:lnSpc>
                <a:spcPct val="100000"/>
              </a:lnSpc>
              <a:spcBef>
                <a:spcPts val="0"/>
              </a:spcBef>
              <a:spcAft>
                <a:spcPts val="0"/>
              </a:spcAft>
              <a:buSzPts val="1140"/>
              <a:buChar char="⚫"/>
            </a:pPr>
            <a:endParaRPr lang="en-US" sz="1200" b="1" dirty="0">
              <a:latin typeface="Times New Roman" panose="02020603050405020304" pitchFamily="18" charset="0"/>
              <a:cs typeface="Times New Roman" panose="02020603050405020304" pitchFamily="18" charset="0"/>
              <a:sym typeface="Times New Roman"/>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dynamic landscape of modern organizations, the effective management of human resources is paramount to achieving strategic goals and maintaining a competitive edge. The Enhanced E-HR System emerges as a comprehensive solution, seamlessly integrating technology and human resource management practices to streamline processes, enhance efficiency, and foster a more strategic approach to workforce management.</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Enhanced E-HR system serves as the central hub for all HR-related activities within an organization, providing a robust platform for managing employee information, recruitment, performance appraisal, training, and more. This system not only automates routine HR tasks but also empowers HR professionals with valuable insights through analytics, aiding in informed decision-making.</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digital age, Enhanced E-HR System With the advent of technology The HRMS consolidates and centralizes employee data, providing a secure and accessible repository for personal details, qualifications, and performance records.</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Facilitating employee development, it aids in planning, implementing, and tracking training programs to enhance skills and knowledge.</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organizations continue to recognize the strategic importance of their human capital,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emerges as a critical tool in fostering a positive employee experience, ensuring compliance with regulations, and driving organizational success. This introduction sets the stage for exploring the various dimensions and functionalities of the Enhanced E-HR System, ultimately contributing to the evolution of modern HR practices within the organization.</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00000"/>
              </a:lnSpc>
              <a:spcBef>
                <a:spcPts val="0"/>
              </a:spcBef>
              <a:spcAft>
                <a:spcPts val="0"/>
              </a:spcAft>
              <a:buSzPts val="1140"/>
              <a:buNone/>
            </a:pPr>
            <a:endParaRPr sz="1600" dirty="0">
              <a:latin typeface="Times New Roman" panose="02020603050405020304" pitchFamily="18" charset="0"/>
              <a:cs typeface="Times New Roman" panose="02020603050405020304" pitchFamily="18" charset="0"/>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5090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72000" y="834795"/>
            <a:ext cx="4579144"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 the last question of the survey along with the previous next and submit buttons to move between the questions and to assign the survey for the employees to fill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016434B-68B3-515F-C5C8-FDF148EDB338}"/>
              </a:ext>
            </a:extLst>
          </p:cNvPr>
          <p:cNvPicPr>
            <a:picLocks noChangeAspect="1"/>
          </p:cNvPicPr>
          <p:nvPr/>
        </p:nvPicPr>
        <p:blipFill>
          <a:blip r:embed="rId2"/>
          <a:stretch>
            <a:fillRect/>
          </a:stretch>
        </p:blipFill>
        <p:spPr>
          <a:xfrm>
            <a:off x="151687" y="834795"/>
            <a:ext cx="4281011" cy="3000921"/>
          </a:xfrm>
          <a:prstGeom prst="rect">
            <a:avLst/>
          </a:prstGeom>
        </p:spPr>
      </p:pic>
      <p:sp>
        <p:nvSpPr>
          <p:cNvPr id="2" name="TextBox 1">
            <a:extLst>
              <a:ext uri="{FF2B5EF4-FFF2-40B4-BE49-F238E27FC236}">
                <a16:creationId xmlns:a16="http://schemas.microsoft.com/office/drawing/2014/main" id="{629DCC19-8037-27B0-F0D4-1F40D49B8D93}"/>
              </a:ext>
            </a:extLst>
          </p:cNvPr>
          <p:cNvSpPr txBox="1"/>
          <p:nvPr/>
        </p:nvSpPr>
        <p:spPr>
          <a:xfrm>
            <a:off x="1807215" y="3835716"/>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13</a:t>
            </a:r>
            <a:endParaRPr lang="en-IN" dirty="0"/>
          </a:p>
        </p:txBody>
      </p:sp>
    </p:spTree>
    <p:extLst>
      <p:ext uri="{BB962C8B-B14F-4D97-AF65-F5344CB8AC3E}">
        <p14:creationId xmlns:p14="http://schemas.microsoft.com/office/powerpoint/2010/main" val="2366438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72000" y="834795"/>
            <a:ext cx="4579144" cy="1229439"/>
          </a:xfrm>
          <a:prstGeom prst="rect">
            <a:avLst/>
          </a:prstGeom>
          <a:noFill/>
        </p:spPr>
        <p:txBody>
          <a:bodyPr wrap="square">
            <a:spAutoFit/>
          </a:bodyPr>
          <a:lstStyle/>
          <a:p>
            <a:pPr algn="just">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approve button highlights itself which can then be clicked to approve the promotion.</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F781D18-F5D1-0C55-62AD-76AB68CE7F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915" y="834795"/>
            <a:ext cx="4350568" cy="3295344"/>
          </a:xfrm>
          <a:prstGeom prst="rect">
            <a:avLst/>
          </a:prstGeom>
          <a:noFill/>
          <a:ln>
            <a:noFill/>
          </a:ln>
        </p:spPr>
      </p:pic>
      <p:sp>
        <p:nvSpPr>
          <p:cNvPr id="3" name="TextBox 2">
            <a:extLst>
              <a:ext uri="{FF2B5EF4-FFF2-40B4-BE49-F238E27FC236}">
                <a16:creationId xmlns:a16="http://schemas.microsoft.com/office/drawing/2014/main" id="{8638159E-DB3A-63E3-BDD5-19B2B8943248}"/>
              </a:ext>
            </a:extLst>
          </p:cNvPr>
          <p:cNvSpPr txBox="1"/>
          <p:nvPr/>
        </p:nvSpPr>
        <p:spPr>
          <a:xfrm>
            <a:off x="1808222" y="413013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14</a:t>
            </a:r>
            <a:endParaRPr lang="en-IN" dirty="0"/>
          </a:p>
        </p:txBody>
      </p:sp>
    </p:spTree>
    <p:extLst>
      <p:ext uri="{BB962C8B-B14F-4D97-AF65-F5344CB8AC3E}">
        <p14:creationId xmlns:p14="http://schemas.microsoft.com/office/powerpoint/2010/main" val="962073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64856" y="834795"/>
            <a:ext cx="4579144" cy="1229439"/>
          </a:xfrm>
          <a:prstGeom prst="rect">
            <a:avLst/>
          </a:prstGeom>
          <a:noFill/>
        </p:spPr>
        <p:txBody>
          <a:bodyPr wrap="square">
            <a:spAutoFit/>
          </a:bodyPr>
          <a:lstStyle/>
          <a:p>
            <a:pPr algn="just">
              <a:lnSpc>
                <a:spcPct val="107000"/>
              </a:lnSpc>
              <a:spcAft>
                <a:spcPts val="800"/>
              </a:spcAft>
            </a:pPr>
            <a:r>
              <a:rPr lang="en-IN" dirty="0">
                <a:effectLst/>
                <a:latin typeface="Times New Roman" panose="02020603050405020304" pitchFamily="18" charset="0"/>
                <a:ea typeface="Calibri" panose="020F0502020204030204" pitchFamily="34" charset="0"/>
              </a:rPr>
              <a:t>This Profile screen represents the details for the HR which shows the Name, EID, Role, Designation, Salary, Hours Attended, Bonus and Sick days leave/ Vacation days leave. The user is also able to change its password through this screen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145360F-B7E4-83C3-EBC5-94928B967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058" y="834795"/>
            <a:ext cx="4027990" cy="3172838"/>
          </a:xfrm>
          <a:prstGeom prst="rect">
            <a:avLst/>
          </a:prstGeom>
          <a:noFill/>
          <a:ln>
            <a:noFill/>
          </a:ln>
        </p:spPr>
      </p:pic>
      <p:sp>
        <p:nvSpPr>
          <p:cNvPr id="2" name="TextBox 1">
            <a:extLst>
              <a:ext uri="{FF2B5EF4-FFF2-40B4-BE49-F238E27FC236}">
                <a16:creationId xmlns:a16="http://schemas.microsoft.com/office/drawing/2014/main" id="{B2B08AAC-4823-7615-1718-690E179DA915}"/>
              </a:ext>
            </a:extLst>
          </p:cNvPr>
          <p:cNvSpPr txBox="1"/>
          <p:nvPr/>
        </p:nvSpPr>
        <p:spPr>
          <a:xfrm>
            <a:off x="1646076" y="4000928"/>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15</a:t>
            </a:r>
            <a:endParaRPr lang="en-IN" dirty="0"/>
          </a:p>
        </p:txBody>
      </p:sp>
    </p:spTree>
    <p:extLst>
      <p:ext uri="{BB962C8B-B14F-4D97-AF65-F5344CB8AC3E}">
        <p14:creationId xmlns:p14="http://schemas.microsoft.com/office/powerpoint/2010/main" val="38535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5AD84-1791-F141-D91C-98D03D5BB99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450424-8BF8-5C4B-B443-C3CC93F9F72A}"/>
              </a:ext>
            </a:extLst>
          </p:cNvPr>
          <p:cNvSpPr txBox="1"/>
          <p:nvPr/>
        </p:nvSpPr>
        <p:spPr>
          <a:xfrm>
            <a:off x="4957965" y="815499"/>
            <a:ext cx="3875484"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that is shown to the user who logs in at the manager level, the user has the options to approve performance reviews, approve vacation/sick leaves, check progress on tasks which are in progress by employees, assign promotions, approve resignation and request for bonus for employees</a:t>
            </a:r>
            <a:endParaRPr lang="en-IN" dirty="0"/>
          </a:p>
        </p:txBody>
      </p:sp>
      <p:pic>
        <p:nvPicPr>
          <p:cNvPr id="3" name="Picture 2">
            <a:extLst>
              <a:ext uri="{FF2B5EF4-FFF2-40B4-BE49-F238E27FC236}">
                <a16:creationId xmlns:a16="http://schemas.microsoft.com/office/drawing/2014/main" id="{FE35FA6F-7233-D81E-9437-A8D3B25C6E24}"/>
              </a:ext>
            </a:extLst>
          </p:cNvPr>
          <p:cNvPicPr>
            <a:picLocks noChangeAspect="1"/>
          </p:cNvPicPr>
          <p:nvPr/>
        </p:nvPicPr>
        <p:blipFill>
          <a:blip r:embed="rId3"/>
          <a:stretch>
            <a:fillRect/>
          </a:stretch>
        </p:blipFill>
        <p:spPr>
          <a:xfrm>
            <a:off x="218870" y="722168"/>
            <a:ext cx="4353130" cy="3512502"/>
          </a:xfrm>
          <a:prstGeom prst="rect">
            <a:avLst/>
          </a:prstGeom>
        </p:spPr>
      </p:pic>
      <p:sp>
        <p:nvSpPr>
          <p:cNvPr id="2" name="TextBox 1">
            <a:extLst>
              <a:ext uri="{FF2B5EF4-FFF2-40B4-BE49-F238E27FC236}">
                <a16:creationId xmlns:a16="http://schemas.microsoft.com/office/drawing/2014/main" id="{43550CD8-1ADD-F181-FC01-F21B1E1F1EFF}"/>
              </a:ext>
            </a:extLst>
          </p:cNvPr>
          <p:cNvSpPr txBox="1"/>
          <p:nvPr/>
        </p:nvSpPr>
        <p:spPr>
          <a:xfrm>
            <a:off x="2026464" y="4176860"/>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16</a:t>
            </a:r>
            <a:endParaRPr lang="en-IN" dirty="0"/>
          </a:p>
        </p:txBody>
      </p:sp>
    </p:spTree>
    <p:extLst>
      <p:ext uri="{BB962C8B-B14F-4D97-AF65-F5344CB8AC3E}">
        <p14:creationId xmlns:p14="http://schemas.microsoft.com/office/powerpoint/2010/main" val="17320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4BA1-2C0D-4B22-677A-25295108B9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409AEAD-0CFD-92CF-ECB0-9E1D456BB9E9}"/>
              </a:ext>
            </a:extLst>
          </p:cNvPr>
          <p:cNvPicPr>
            <a:picLocks noChangeAspect="1"/>
          </p:cNvPicPr>
          <p:nvPr/>
        </p:nvPicPr>
        <p:blipFill>
          <a:blip r:embed="rId2"/>
          <a:stretch>
            <a:fillRect/>
          </a:stretch>
        </p:blipFill>
        <p:spPr>
          <a:xfrm>
            <a:off x="152547" y="840099"/>
            <a:ext cx="4573111" cy="3205636"/>
          </a:xfrm>
          <a:prstGeom prst="rect">
            <a:avLst/>
          </a:prstGeom>
        </p:spPr>
      </p:pic>
      <p:sp>
        <p:nvSpPr>
          <p:cNvPr id="4" name="TextBox 3">
            <a:extLst>
              <a:ext uri="{FF2B5EF4-FFF2-40B4-BE49-F238E27FC236}">
                <a16:creationId xmlns:a16="http://schemas.microsoft.com/office/drawing/2014/main" id="{B41069E6-E6B9-B4C6-6D5D-E3A329E777B5}"/>
              </a:ext>
            </a:extLst>
          </p:cNvPr>
          <p:cNvSpPr txBox="1"/>
          <p:nvPr/>
        </p:nvSpPr>
        <p:spPr>
          <a:xfrm>
            <a:off x="4975622" y="917736"/>
            <a:ext cx="4168378" cy="1464055"/>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Opens a new window when the approve performance review button is clicked, this displays the list of employees who have filled their quarterly and annual reports separately, clicking each employee’s name will give the information they have filled, that performance review can then be approved or denied by the manager.</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1025269E-4237-EDE1-98D1-C9BB287B00EC}"/>
              </a:ext>
            </a:extLst>
          </p:cNvPr>
          <p:cNvSpPr txBox="1"/>
          <p:nvPr/>
        </p:nvSpPr>
        <p:spPr>
          <a:xfrm>
            <a:off x="1954125" y="3995624"/>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17</a:t>
            </a:r>
            <a:endParaRPr lang="en-IN" dirty="0"/>
          </a:p>
        </p:txBody>
      </p:sp>
    </p:spTree>
    <p:extLst>
      <p:ext uri="{BB962C8B-B14F-4D97-AF65-F5344CB8AC3E}">
        <p14:creationId xmlns:p14="http://schemas.microsoft.com/office/powerpoint/2010/main" val="1298442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68C5-4628-AE48-74A5-2105EE5395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8D5024F-1841-BC68-8D33-E63901485114}"/>
              </a:ext>
            </a:extLst>
          </p:cNvPr>
          <p:cNvPicPr>
            <a:picLocks noChangeAspect="1"/>
          </p:cNvPicPr>
          <p:nvPr/>
        </p:nvPicPr>
        <p:blipFill>
          <a:blip r:embed="rId2"/>
          <a:stretch>
            <a:fillRect/>
          </a:stretch>
        </p:blipFill>
        <p:spPr>
          <a:xfrm>
            <a:off x="205949" y="623118"/>
            <a:ext cx="4608830" cy="3629977"/>
          </a:xfrm>
          <a:prstGeom prst="rect">
            <a:avLst/>
          </a:prstGeom>
        </p:spPr>
      </p:pic>
      <p:sp>
        <p:nvSpPr>
          <p:cNvPr id="4" name="TextBox 3">
            <a:extLst>
              <a:ext uri="{FF2B5EF4-FFF2-40B4-BE49-F238E27FC236}">
                <a16:creationId xmlns:a16="http://schemas.microsoft.com/office/drawing/2014/main" id="{686F3CF2-9C7B-CB1C-DA00-AEDA625188C8}"/>
              </a:ext>
            </a:extLst>
          </p:cNvPr>
          <p:cNvSpPr txBox="1"/>
          <p:nvPr/>
        </p:nvSpPr>
        <p:spPr>
          <a:xfrm>
            <a:off x="4947047" y="756761"/>
            <a:ext cx="4196953"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details of the performance review filled in by the employee along with approve and deny buttons for the performance review.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AC284426-EBA3-2DB5-8416-9758439E30A4}"/>
              </a:ext>
            </a:extLst>
          </p:cNvPr>
          <p:cNvSpPr txBox="1"/>
          <p:nvPr/>
        </p:nvSpPr>
        <p:spPr>
          <a:xfrm>
            <a:off x="2025387" y="4212605"/>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18</a:t>
            </a:r>
            <a:endParaRPr lang="en-IN" dirty="0"/>
          </a:p>
        </p:txBody>
      </p:sp>
    </p:spTree>
    <p:extLst>
      <p:ext uri="{BB962C8B-B14F-4D97-AF65-F5344CB8AC3E}">
        <p14:creationId xmlns:p14="http://schemas.microsoft.com/office/powerpoint/2010/main" val="2003184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D230E-092F-E3FB-DB34-38386DE812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6954A25-F866-BB1A-08E7-BF8EE8B8568F}"/>
              </a:ext>
            </a:extLst>
          </p:cNvPr>
          <p:cNvPicPr>
            <a:picLocks noChangeAspect="1"/>
          </p:cNvPicPr>
          <p:nvPr/>
        </p:nvPicPr>
        <p:blipFill>
          <a:blip r:embed="rId2"/>
          <a:stretch>
            <a:fillRect/>
          </a:stretch>
        </p:blipFill>
        <p:spPr>
          <a:xfrm>
            <a:off x="254025" y="783109"/>
            <a:ext cx="4894212" cy="3430166"/>
          </a:xfrm>
          <a:prstGeom prst="rect">
            <a:avLst/>
          </a:prstGeom>
        </p:spPr>
      </p:pic>
      <p:sp>
        <p:nvSpPr>
          <p:cNvPr id="4" name="TextBox 3">
            <a:extLst>
              <a:ext uri="{FF2B5EF4-FFF2-40B4-BE49-F238E27FC236}">
                <a16:creationId xmlns:a16="http://schemas.microsoft.com/office/drawing/2014/main" id="{12868B71-120E-8E1C-5ADD-0F06763B9DF2}"/>
              </a:ext>
            </a:extLst>
          </p:cNvPr>
          <p:cNvSpPr txBox="1"/>
          <p:nvPr/>
        </p:nvSpPr>
        <p:spPr>
          <a:xfrm>
            <a:off x="5647134" y="726837"/>
            <a:ext cx="3496866"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list of employees whose vacation and sick leave approvals are still pending will be shown in separate list here, the Manager can then click on each user’s name and view the details filled in</a:t>
            </a:r>
            <a:endParaRPr lang="en-IN" dirty="0"/>
          </a:p>
        </p:txBody>
      </p:sp>
      <p:sp>
        <p:nvSpPr>
          <p:cNvPr id="3" name="TextBox 2">
            <a:extLst>
              <a:ext uri="{FF2B5EF4-FFF2-40B4-BE49-F238E27FC236}">
                <a16:creationId xmlns:a16="http://schemas.microsoft.com/office/drawing/2014/main" id="{4F2E735A-7C4C-FC23-88DE-7AD48F14A632}"/>
              </a:ext>
            </a:extLst>
          </p:cNvPr>
          <p:cNvSpPr txBox="1"/>
          <p:nvPr/>
        </p:nvSpPr>
        <p:spPr>
          <a:xfrm>
            <a:off x="2216154" y="4206502"/>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19</a:t>
            </a:r>
            <a:endParaRPr lang="en-IN" dirty="0"/>
          </a:p>
        </p:txBody>
      </p:sp>
    </p:spTree>
    <p:extLst>
      <p:ext uri="{BB962C8B-B14F-4D97-AF65-F5344CB8AC3E}">
        <p14:creationId xmlns:p14="http://schemas.microsoft.com/office/powerpoint/2010/main" val="1163281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3358A-762A-B892-68FA-35EB1EB0FB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9888AF-2B04-BF94-71BE-9FD2F32E70AA}"/>
              </a:ext>
            </a:extLst>
          </p:cNvPr>
          <p:cNvPicPr>
            <a:picLocks noChangeAspect="1"/>
          </p:cNvPicPr>
          <p:nvPr/>
        </p:nvPicPr>
        <p:blipFill>
          <a:blip r:embed="rId2"/>
          <a:stretch>
            <a:fillRect/>
          </a:stretch>
        </p:blipFill>
        <p:spPr>
          <a:xfrm>
            <a:off x="184626" y="820525"/>
            <a:ext cx="4630261" cy="3245697"/>
          </a:xfrm>
          <a:prstGeom prst="rect">
            <a:avLst/>
          </a:prstGeom>
        </p:spPr>
      </p:pic>
      <p:sp>
        <p:nvSpPr>
          <p:cNvPr id="4" name="TextBox 3">
            <a:extLst>
              <a:ext uri="{FF2B5EF4-FFF2-40B4-BE49-F238E27FC236}">
                <a16:creationId xmlns:a16="http://schemas.microsoft.com/office/drawing/2014/main" id="{CD0E7F06-FC8D-DDA6-3419-7D253BEF0C75}"/>
              </a:ext>
            </a:extLst>
          </p:cNvPr>
          <p:cNvSpPr txBox="1"/>
          <p:nvPr/>
        </p:nvSpPr>
        <p:spPr>
          <a:xfrm>
            <a:off x="4997053" y="820525"/>
            <a:ext cx="414694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Request for bonus button is clicked a new window is created which gives the list for the employees which are clickable, upon clicking that window a new window is further created</a:t>
            </a:r>
            <a:endParaRPr lang="en-IN" dirty="0"/>
          </a:p>
        </p:txBody>
      </p:sp>
      <p:sp>
        <p:nvSpPr>
          <p:cNvPr id="3" name="TextBox 2">
            <a:extLst>
              <a:ext uri="{FF2B5EF4-FFF2-40B4-BE49-F238E27FC236}">
                <a16:creationId xmlns:a16="http://schemas.microsoft.com/office/drawing/2014/main" id="{B9555373-401B-27AD-54FE-620BDB7859F4}"/>
              </a:ext>
            </a:extLst>
          </p:cNvPr>
          <p:cNvSpPr txBox="1"/>
          <p:nvPr/>
        </p:nvSpPr>
        <p:spPr>
          <a:xfrm>
            <a:off x="2033498" y="4113555"/>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20</a:t>
            </a:r>
            <a:endParaRPr lang="en-IN" dirty="0"/>
          </a:p>
        </p:txBody>
      </p:sp>
    </p:spTree>
    <p:extLst>
      <p:ext uri="{BB962C8B-B14F-4D97-AF65-F5344CB8AC3E}">
        <p14:creationId xmlns:p14="http://schemas.microsoft.com/office/powerpoint/2010/main" val="1416092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1E029B-2B25-49CC-5BF7-A9206DB4C20F}"/>
              </a:ext>
            </a:extLst>
          </p:cNvPr>
          <p:cNvPicPr>
            <a:picLocks noChangeAspect="1"/>
          </p:cNvPicPr>
          <p:nvPr/>
        </p:nvPicPr>
        <p:blipFill>
          <a:blip r:embed="rId2"/>
          <a:stretch>
            <a:fillRect/>
          </a:stretch>
        </p:blipFill>
        <p:spPr>
          <a:xfrm>
            <a:off x="135024" y="825602"/>
            <a:ext cx="4551680" cy="3190614"/>
          </a:xfrm>
          <a:prstGeom prst="rect">
            <a:avLst/>
          </a:prstGeom>
        </p:spPr>
      </p:pic>
      <p:sp>
        <p:nvSpPr>
          <p:cNvPr id="4" name="TextBox 3">
            <a:extLst>
              <a:ext uri="{FF2B5EF4-FFF2-40B4-BE49-F238E27FC236}">
                <a16:creationId xmlns:a16="http://schemas.microsoft.com/office/drawing/2014/main" id="{A2E40F25-4840-0766-2EDF-5ADF199AB400}"/>
              </a:ext>
            </a:extLst>
          </p:cNvPr>
          <p:cNvSpPr txBox="1"/>
          <p:nvPr/>
        </p:nvSpPr>
        <p:spPr>
          <a:xfrm>
            <a:off x="4919179" y="825602"/>
            <a:ext cx="4089797"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This new window gives the option for the amount of bonus to be requested by the manager for the employee along with the reason for this. There are also two buttons to submit the request or exit from that window.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3136EDC-92A5-426A-14E0-727B2263F448}"/>
              </a:ext>
            </a:extLst>
          </p:cNvPr>
          <p:cNvSpPr txBox="1"/>
          <p:nvPr/>
        </p:nvSpPr>
        <p:spPr>
          <a:xfrm>
            <a:off x="2026464" y="4010121"/>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21</a:t>
            </a:r>
            <a:endParaRPr lang="en-IN" dirty="0"/>
          </a:p>
        </p:txBody>
      </p:sp>
    </p:spTree>
    <p:extLst>
      <p:ext uri="{BB962C8B-B14F-4D97-AF65-F5344CB8AC3E}">
        <p14:creationId xmlns:p14="http://schemas.microsoft.com/office/powerpoint/2010/main" val="2884524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E40F25-4840-0766-2EDF-5ADF199AB400}"/>
              </a:ext>
            </a:extLst>
          </p:cNvPr>
          <p:cNvSpPr txBox="1"/>
          <p:nvPr/>
        </p:nvSpPr>
        <p:spPr>
          <a:xfrm>
            <a:off x="4745513" y="825602"/>
            <a:ext cx="4089797" cy="1459951"/>
          </a:xfrm>
          <a:prstGeom prst="rect">
            <a:avLst/>
          </a:prstGeom>
          <a:noFill/>
        </p:spPr>
        <p:txBody>
          <a:bodyPr wrap="square">
            <a:spAutoFit/>
          </a:bodyPr>
          <a:lstStyle/>
          <a:p>
            <a:pPr algn="just">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approve button highlights itself which can then be clicked to approve the promotion.</a:t>
            </a:r>
            <a:endParaRPr lang="en-IN" sz="1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C5779C7-1086-3F40-D159-0D154BBC55FD}"/>
              </a:ext>
            </a:extLst>
          </p:cNvPr>
          <p:cNvPicPr>
            <a:picLocks noChangeAspect="1"/>
          </p:cNvPicPr>
          <p:nvPr/>
        </p:nvPicPr>
        <p:blipFill>
          <a:blip r:embed="rId2"/>
          <a:stretch>
            <a:fillRect/>
          </a:stretch>
        </p:blipFill>
        <p:spPr>
          <a:xfrm>
            <a:off x="132514" y="825602"/>
            <a:ext cx="4265975" cy="3415616"/>
          </a:xfrm>
          <a:prstGeom prst="rect">
            <a:avLst/>
          </a:prstGeom>
        </p:spPr>
      </p:pic>
      <p:sp>
        <p:nvSpPr>
          <p:cNvPr id="2" name="TextBox 1">
            <a:extLst>
              <a:ext uri="{FF2B5EF4-FFF2-40B4-BE49-F238E27FC236}">
                <a16:creationId xmlns:a16="http://schemas.microsoft.com/office/drawing/2014/main" id="{2A5EEEEA-0431-A746-2609-FD4431A50F15}"/>
              </a:ext>
            </a:extLst>
          </p:cNvPr>
          <p:cNvSpPr txBox="1"/>
          <p:nvPr/>
        </p:nvSpPr>
        <p:spPr>
          <a:xfrm>
            <a:off x="1780524" y="416400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22</a:t>
            </a:r>
            <a:endParaRPr lang="en-IN" dirty="0"/>
          </a:p>
        </p:txBody>
      </p:sp>
    </p:spTree>
    <p:extLst>
      <p:ext uri="{BB962C8B-B14F-4D97-AF65-F5344CB8AC3E}">
        <p14:creationId xmlns:p14="http://schemas.microsoft.com/office/powerpoint/2010/main" val="239990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8316"/>
            <a:ext cx="91440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Need of Project</a:t>
            </a:r>
            <a:endParaRPr lang="en-IN"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EC5F14AD-A5D2-A5C6-0D37-C4CF8832F25F}"/>
              </a:ext>
            </a:extLst>
          </p:cNvPr>
          <p:cNvSpPr txBox="1"/>
          <p:nvPr/>
        </p:nvSpPr>
        <p:spPr>
          <a:xfrm>
            <a:off x="0" y="1199069"/>
            <a:ext cx="9144000" cy="355994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need for a Human Resources (HR) Management System stems from the growing complexity of modern organizations and the crucial role HR plays in managing human capital effectively. Here are some key points highlighting the necessity of such a system:</a:t>
            </a: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Human Resources (HR) Management System serves as a centralized hub for employee information, automating administrative tasks and enabling data-driven decision-making. By ensuring compliance with evolving regulations and streamlining processes like payroll and leave management, it empowers HR professionals to focus on strategic initiatives. Through intuitive self-service portals and enhanced communication channels, it fosters employee engagement and collaboration while adapting to organizational growth and complexity. In essence, it's a vital tool for modern businesses to optimize HR operations, promote transparency, and drive sustainable success through effective talent management</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Centralized Data Management: A Enhanced E-HR System provides a centralized platform to store and manage employee information such as personal details, job history, performance evaluations, training records, and benefits. This centralized database ensures data integrity, security, and accessibility.</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Streamlined Processes: Traditional paper-based HR processes can be time-consuming, error-prone, and inefficient. An Enhanced E-HR System automates routine administrative tasks such as payroll processing, leave management, and employee onboarding, thereby freeing up HR personnel to focus on strategic initiatives.</a:t>
            </a: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777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E40F25-4840-0766-2EDF-5ADF199AB400}"/>
              </a:ext>
            </a:extLst>
          </p:cNvPr>
          <p:cNvSpPr txBox="1"/>
          <p:nvPr/>
        </p:nvSpPr>
        <p:spPr>
          <a:xfrm>
            <a:off x="4769531" y="825602"/>
            <a:ext cx="4089797" cy="1233543"/>
          </a:xfrm>
          <a:prstGeom prst="rect">
            <a:avLst/>
          </a:prstGeom>
          <a:noFill/>
        </p:spPr>
        <p:txBody>
          <a:bodyPr wrap="square">
            <a:spAutoFit/>
          </a:bodyPr>
          <a:lstStyle/>
          <a:p>
            <a:pPr>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This Profile screen represents the details for the Manager which shows the Name, EID, Role, Designation, Salary, Hours Attended, Bonus and Sick days leave/ Vacation days leave. The user is also able to change its password through this screen</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92CB734-80BC-D537-E4FC-73365BA83F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796" y="825602"/>
            <a:ext cx="4167204" cy="3380873"/>
          </a:xfrm>
          <a:prstGeom prst="rect">
            <a:avLst/>
          </a:prstGeom>
          <a:noFill/>
          <a:ln>
            <a:noFill/>
          </a:ln>
        </p:spPr>
      </p:pic>
      <p:sp>
        <p:nvSpPr>
          <p:cNvPr id="3" name="TextBox 2">
            <a:extLst>
              <a:ext uri="{FF2B5EF4-FFF2-40B4-BE49-F238E27FC236}">
                <a16:creationId xmlns:a16="http://schemas.microsoft.com/office/drawing/2014/main" id="{8474E74B-7F27-00B8-EC5C-1055A57FB608}"/>
              </a:ext>
            </a:extLst>
          </p:cNvPr>
          <p:cNvSpPr txBox="1"/>
          <p:nvPr/>
        </p:nvSpPr>
        <p:spPr>
          <a:xfrm>
            <a:off x="2003421" y="416400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23</a:t>
            </a:r>
            <a:endParaRPr lang="en-IN" dirty="0"/>
          </a:p>
        </p:txBody>
      </p:sp>
    </p:spTree>
    <p:extLst>
      <p:ext uri="{BB962C8B-B14F-4D97-AF65-F5344CB8AC3E}">
        <p14:creationId xmlns:p14="http://schemas.microsoft.com/office/powerpoint/2010/main" val="3312030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66CD-5B6E-F080-F0D4-7F07A0BF2B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EA5ACC1-9011-D8F4-0FB5-9AFC0735429A}"/>
              </a:ext>
            </a:extLst>
          </p:cNvPr>
          <p:cNvSpPr txBox="1"/>
          <p:nvPr/>
        </p:nvSpPr>
        <p:spPr>
          <a:xfrm>
            <a:off x="4572000" y="857250"/>
            <a:ext cx="4311253"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to the employee role and permission level, it consists of options to Apply for sick/vacation days, apply for resignation, check view and submit surveys created by the HR, submit complaints of various things and submit their own performance review.</a:t>
            </a:r>
            <a:endParaRPr lang="en-IN" dirty="0"/>
          </a:p>
        </p:txBody>
      </p:sp>
      <p:pic>
        <p:nvPicPr>
          <p:cNvPr id="3" name="Picture 2">
            <a:extLst>
              <a:ext uri="{FF2B5EF4-FFF2-40B4-BE49-F238E27FC236}">
                <a16:creationId xmlns:a16="http://schemas.microsoft.com/office/drawing/2014/main" id="{AEC53B97-3BDA-A945-44EC-D733CD63AC4A}"/>
              </a:ext>
            </a:extLst>
          </p:cNvPr>
          <p:cNvPicPr>
            <a:picLocks noChangeAspect="1"/>
          </p:cNvPicPr>
          <p:nvPr/>
        </p:nvPicPr>
        <p:blipFill>
          <a:blip r:embed="rId2"/>
          <a:stretch>
            <a:fillRect/>
          </a:stretch>
        </p:blipFill>
        <p:spPr>
          <a:xfrm>
            <a:off x="160996" y="857250"/>
            <a:ext cx="4164819" cy="3364248"/>
          </a:xfrm>
          <a:prstGeom prst="rect">
            <a:avLst/>
          </a:prstGeom>
        </p:spPr>
      </p:pic>
      <p:sp>
        <p:nvSpPr>
          <p:cNvPr id="2" name="TextBox 1">
            <a:extLst>
              <a:ext uri="{FF2B5EF4-FFF2-40B4-BE49-F238E27FC236}">
                <a16:creationId xmlns:a16="http://schemas.microsoft.com/office/drawing/2014/main" id="{276BC224-9DBD-861C-87E0-155FAD8522AE}"/>
              </a:ext>
            </a:extLst>
          </p:cNvPr>
          <p:cNvSpPr txBox="1"/>
          <p:nvPr/>
        </p:nvSpPr>
        <p:spPr>
          <a:xfrm>
            <a:off x="1820535" y="4219063"/>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24</a:t>
            </a:r>
            <a:endParaRPr lang="en-IN" dirty="0"/>
          </a:p>
        </p:txBody>
      </p:sp>
    </p:spTree>
    <p:extLst>
      <p:ext uri="{BB962C8B-B14F-4D97-AF65-F5344CB8AC3E}">
        <p14:creationId xmlns:p14="http://schemas.microsoft.com/office/powerpoint/2010/main" val="223918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54C1E-E528-AED1-C358-B9A718D1F2B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EDE2D31-9BFA-F667-D2B2-FDF8300E760B}"/>
              </a:ext>
            </a:extLst>
          </p:cNvPr>
          <p:cNvPicPr>
            <a:picLocks noChangeAspect="1"/>
          </p:cNvPicPr>
          <p:nvPr/>
        </p:nvPicPr>
        <p:blipFill>
          <a:blip r:embed="rId2"/>
          <a:stretch>
            <a:fillRect/>
          </a:stretch>
        </p:blipFill>
        <p:spPr>
          <a:xfrm>
            <a:off x="91756" y="832744"/>
            <a:ext cx="4610791" cy="3232049"/>
          </a:xfrm>
          <a:prstGeom prst="rect">
            <a:avLst/>
          </a:prstGeom>
        </p:spPr>
      </p:pic>
      <p:sp>
        <p:nvSpPr>
          <p:cNvPr id="4" name="TextBox 3">
            <a:extLst>
              <a:ext uri="{FF2B5EF4-FFF2-40B4-BE49-F238E27FC236}">
                <a16:creationId xmlns:a16="http://schemas.microsoft.com/office/drawing/2014/main" id="{DD5823CC-3CFF-DA34-E785-37513011A279}"/>
              </a:ext>
            </a:extLst>
          </p:cNvPr>
          <p:cNvSpPr txBox="1"/>
          <p:nvPr/>
        </p:nvSpPr>
        <p:spPr>
          <a:xfrm>
            <a:off x="4782740" y="832744"/>
            <a:ext cx="4361260"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This window is opened when the employee clicks on the Apply for Sick/Vacation days button, it gives the employee the options to choose between the sick and vacation days request along with the number of days to be requested and the reason for the request.</a:t>
            </a:r>
            <a:endParaRPr lang="en-IN" dirty="0"/>
          </a:p>
        </p:txBody>
      </p:sp>
      <p:sp>
        <p:nvSpPr>
          <p:cNvPr id="3" name="TextBox 2">
            <a:extLst>
              <a:ext uri="{FF2B5EF4-FFF2-40B4-BE49-F238E27FC236}">
                <a16:creationId xmlns:a16="http://schemas.microsoft.com/office/drawing/2014/main" id="{5C76F5CA-D74B-FDE8-3363-53C09504FB18}"/>
              </a:ext>
            </a:extLst>
          </p:cNvPr>
          <p:cNvSpPr txBox="1"/>
          <p:nvPr/>
        </p:nvSpPr>
        <p:spPr>
          <a:xfrm>
            <a:off x="1912174" y="4064793"/>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25</a:t>
            </a:r>
            <a:endParaRPr lang="en-IN" dirty="0"/>
          </a:p>
        </p:txBody>
      </p:sp>
    </p:spTree>
    <p:extLst>
      <p:ext uri="{BB962C8B-B14F-4D97-AF65-F5344CB8AC3E}">
        <p14:creationId xmlns:p14="http://schemas.microsoft.com/office/powerpoint/2010/main" val="725616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50F1-5C48-6450-35C8-27A50317B9D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E3EF06-5398-9F23-7510-383511DF444D}"/>
              </a:ext>
            </a:extLst>
          </p:cNvPr>
          <p:cNvPicPr>
            <a:picLocks noChangeAspect="1"/>
          </p:cNvPicPr>
          <p:nvPr/>
        </p:nvPicPr>
        <p:blipFill>
          <a:blip r:embed="rId2"/>
          <a:stretch>
            <a:fillRect/>
          </a:stretch>
        </p:blipFill>
        <p:spPr>
          <a:xfrm>
            <a:off x="184626" y="826198"/>
            <a:ext cx="4673124" cy="3275743"/>
          </a:xfrm>
          <a:prstGeom prst="rect">
            <a:avLst/>
          </a:prstGeom>
        </p:spPr>
      </p:pic>
      <p:sp>
        <p:nvSpPr>
          <p:cNvPr id="4" name="TextBox 3">
            <a:extLst>
              <a:ext uri="{FF2B5EF4-FFF2-40B4-BE49-F238E27FC236}">
                <a16:creationId xmlns:a16="http://schemas.microsoft.com/office/drawing/2014/main" id="{4B0835E2-208B-D6DE-48B2-7534AA9A792F}"/>
              </a:ext>
            </a:extLst>
          </p:cNvPr>
          <p:cNvSpPr txBox="1"/>
          <p:nvPr/>
        </p:nvSpPr>
        <p:spPr>
          <a:xfrm>
            <a:off x="4975622" y="826198"/>
            <a:ext cx="4168378"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window shown when the user clicks on the apple for resignation button, which ask the user for the to apply for resignation (minimum 2 weeks notice) along with the reason for the resignation and a submit button to submit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B6A79031-28AB-61A5-A0DE-D85CCF5AC1F2}"/>
              </a:ext>
            </a:extLst>
          </p:cNvPr>
          <p:cNvSpPr txBox="1"/>
          <p:nvPr/>
        </p:nvSpPr>
        <p:spPr>
          <a:xfrm>
            <a:off x="2036211" y="4089082"/>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26</a:t>
            </a:r>
            <a:endParaRPr lang="en-IN" dirty="0"/>
          </a:p>
        </p:txBody>
      </p:sp>
    </p:spTree>
    <p:extLst>
      <p:ext uri="{BB962C8B-B14F-4D97-AF65-F5344CB8AC3E}">
        <p14:creationId xmlns:p14="http://schemas.microsoft.com/office/powerpoint/2010/main" val="1445881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9D4DB-A17D-E2A6-B1F6-D0F0988376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AE3E4C-A515-E826-5DDC-1400C3F0687D}"/>
              </a:ext>
            </a:extLst>
          </p:cNvPr>
          <p:cNvPicPr>
            <a:picLocks noChangeAspect="1"/>
          </p:cNvPicPr>
          <p:nvPr/>
        </p:nvPicPr>
        <p:blipFill>
          <a:blip r:embed="rId2"/>
          <a:stretch>
            <a:fillRect/>
          </a:stretch>
        </p:blipFill>
        <p:spPr>
          <a:xfrm>
            <a:off x="275518" y="808866"/>
            <a:ext cx="4781818" cy="3351935"/>
          </a:xfrm>
          <a:prstGeom prst="rect">
            <a:avLst/>
          </a:prstGeom>
        </p:spPr>
      </p:pic>
      <p:sp>
        <p:nvSpPr>
          <p:cNvPr id="4" name="TextBox 3">
            <a:extLst>
              <a:ext uri="{FF2B5EF4-FFF2-40B4-BE49-F238E27FC236}">
                <a16:creationId xmlns:a16="http://schemas.microsoft.com/office/drawing/2014/main" id="{D6AC1207-18E1-B3B1-F184-A27CB5A1383C}"/>
              </a:ext>
            </a:extLst>
          </p:cNvPr>
          <p:cNvSpPr txBox="1"/>
          <p:nvPr/>
        </p:nvSpPr>
        <p:spPr>
          <a:xfrm>
            <a:off x="5254228" y="884396"/>
            <a:ext cx="3889772"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when the user clicks on the submit survey button to fill the survey set by the HR for the employees. The questions are displayed along with the question number and the radio buttons for the options, at the bottom of the window there are 3 more buttons for previous, next and submit.</a:t>
            </a:r>
            <a:endParaRPr lang="en-IN" dirty="0"/>
          </a:p>
        </p:txBody>
      </p:sp>
      <p:sp>
        <p:nvSpPr>
          <p:cNvPr id="3" name="TextBox 2">
            <a:extLst>
              <a:ext uri="{FF2B5EF4-FFF2-40B4-BE49-F238E27FC236}">
                <a16:creationId xmlns:a16="http://schemas.microsoft.com/office/drawing/2014/main" id="{D45CB7A7-AB54-5C14-FCE2-602D3AFEDF3E}"/>
              </a:ext>
            </a:extLst>
          </p:cNvPr>
          <p:cNvSpPr txBox="1"/>
          <p:nvPr/>
        </p:nvSpPr>
        <p:spPr>
          <a:xfrm>
            <a:off x="2181450" y="4160801"/>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27</a:t>
            </a:r>
            <a:endParaRPr lang="en-IN" dirty="0"/>
          </a:p>
        </p:txBody>
      </p:sp>
    </p:spTree>
    <p:extLst>
      <p:ext uri="{BB962C8B-B14F-4D97-AF65-F5344CB8AC3E}">
        <p14:creationId xmlns:p14="http://schemas.microsoft.com/office/powerpoint/2010/main" val="4136427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ADC1-1F8B-F094-9F64-ECC5C8E8E7C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BE67A76-F54F-15A7-2AC0-7C156B79512B}"/>
              </a:ext>
            </a:extLst>
          </p:cNvPr>
          <p:cNvPicPr>
            <a:picLocks noChangeAspect="1"/>
          </p:cNvPicPr>
          <p:nvPr/>
        </p:nvPicPr>
        <p:blipFill>
          <a:blip r:embed="rId2"/>
          <a:stretch>
            <a:fillRect/>
          </a:stretch>
        </p:blipFill>
        <p:spPr>
          <a:xfrm>
            <a:off x="148908" y="831802"/>
            <a:ext cx="4787424" cy="3355864"/>
          </a:xfrm>
          <a:prstGeom prst="rect">
            <a:avLst/>
          </a:prstGeom>
        </p:spPr>
      </p:pic>
      <p:sp>
        <p:nvSpPr>
          <p:cNvPr id="4" name="TextBox 3">
            <a:extLst>
              <a:ext uri="{FF2B5EF4-FFF2-40B4-BE49-F238E27FC236}">
                <a16:creationId xmlns:a16="http://schemas.microsoft.com/office/drawing/2014/main" id="{522560EB-FD02-1E1A-9C7D-960067AAE4B7}"/>
              </a:ext>
            </a:extLst>
          </p:cNvPr>
          <p:cNvSpPr txBox="1"/>
          <p:nvPr/>
        </p:nvSpPr>
        <p:spPr>
          <a:xfrm>
            <a:off x="5039916" y="831802"/>
            <a:ext cx="4104084"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an employee clicks on the submit complaint button this window is created which gives 2 input boxes for the name of the employee along with the reason for the complaint, after the two input boxes there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AC22F6F-496C-D742-CFA2-AC05C4FE3A1C}"/>
              </a:ext>
            </a:extLst>
          </p:cNvPr>
          <p:cNvSpPr txBox="1"/>
          <p:nvPr/>
        </p:nvSpPr>
        <p:spPr>
          <a:xfrm>
            <a:off x="2057643" y="415780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28</a:t>
            </a:r>
            <a:endParaRPr lang="en-IN" dirty="0"/>
          </a:p>
        </p:txBody>
      </p:sp>
    </p:spTree>
    <p:extLst>
      <p:ext uri="{BB962C8B-B14F-4D97-AF65-F5344CB8AC3E}">
        <p14:creationId xmlns:p14="http://schemas.microsoft.com/office/powerpoint/2010/main" val="3349366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BF240-A7C7-70D6-9E99-F3C32B83AB3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C406339-BB8E-FD86-A983-F2BD1321FE66}"/>
              </a:ext>
            </a:extLst>
          </p:cNvPr>
          <p:cNvPicPr>
            <a:picLocks noChangeAspect="1"/>
          </p:cNvPicPr>
          <p:nvPr/>
        </p:nvPicPr>
        <p:blipFill>
          <a:blip r:embed="rId2"/>
          <a:stretch>
            <a:fillRect/>
          </a:stretch>
        </p:blipFill>
        <p:spPr>
          <a:xfrm>
            <a:off x="332292" y="766124"/>
            <a:ext cx="4900890" cy="3435401"/>
          </a:xfrm>
          <a:prstGeom prst="rect">
            <a:avLst/>
          </a:prstGeom>
        </p:spPr>
      </p:pic>
      <p:sp>
        <p:nvSpPr>
          <p:cNvPr id="4" name="TextBox 3">
            <a:extLst>
              <a:ext uri="{FF2B5EF4-FFF2-40B4-BE49-F238E27FC236}">
                <a16:creationId xmlns:a16="http://schemas.microsoft.com/office/drawing/2014/main" id="{AF3A87F9-63D0-B9B1-1097-DB6AE0334672}"/>
              </a:ext>
            </a:extLst>
          </p:cNvPr>
          <p:cNvSpPr txBox="1"/>
          <p:nvPr/>
        </p:nvSpPr>
        <p:spPr>
          <a:xfrm>
            <a:off x="5425678" y="766124"/>
            <a:ext cx="3718322"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Submit performance review button is clicked this window is shown to the user which gives the option to select from quarterly review and annual review, along with 3 input boxes for their self review, feedback for the company and future self goals, below the input boxes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4BD2B585-F92D-6D99-D0E7-513DE6F3838F}"/>
              </a:ext>
            </a:extLst>
          </p:cNvPr>
          <p:cNvSpPr txBox="1"/>
          <p:nvPr/>
        </p:nvSpPr>
        <p:spPr>
          <a:xfrm>
            <a:off x="2297760" y="4189776"/>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29</a:t>
            </a:r>
            <a:endParaRPr lang="en-IN" dirty="0"/>
          </a:p>
        </p:txBody>
      </p:sp>
    </p:spTree>
    <p:extLst>
      <p:ext uri="{BB962C8B-B14F-4D97-AF65-F5344CB8AC3E}">
        <p14:creationId xmlns:p14="http://schemas.microsoft.com/office/powerpoint/2010/main" val="115032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AEB8-F431-EFCC-6848-2B81720847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A3E839-9C62-E704-3A74-3AFEA8364E26}"/>
              </a:ext>
            </a:extLst>
          </p:cNvPr>
          <p:cNvSpPr txBox="1"/>
          <p:nvPr/>
        </p:nvSpPr>
        <p:spPr>
          <a:xfrm>
            <a:off x="5225653" y="852964"/>
            <a:ext cx="3861197" cy="1169551"/>
          </a:xfrm>
          <a:prstGeom prst="rect">
            <a:avLst/>
          </a:prstGeom>
          <a:noFill/>
        </p:spPr>
        <p:txBody>
          <a:bodyPr wrap="square">
            <a:spAutoFit/>
          </a:bodyPr>
          <a:lstStyle/>
          <a:p>
            <a:r>
              <a:rPr lang="en-IN" dirty="0">
                <a:effectLst/>
                <a:latin typeface="Times New Roman" panose="02020603050405020304" pitchFamily="18" charset="0"/>
                <a:ea typeface="Calibri" panose="020F0502020204030204" pitchFamily="34" charset="0"/>
              </a:rPr>
              <a:t>This is a common window shown for HR/Manager/Employee when the profile button is clicked at the top right of the main window after putting the login details and successful login. It also gives user the access to changer </a:t>
            </a:r>
            <a:r>
              <a:rPr lang="en-IN" sz="1400" dirty="0">
                <a:effectLst/>
                <a:latin typeface="Times New Roman" panose="02020603050405020304" pitchFamily="18" charset="0"/>
                <a:ea typeface="Calibri" panose="020F0502020204030204" pitchFamily="34" charset="0"/>
              </a:rPr>
              <a:t>password</a:t>
            </a:r>
            <a:endParaRPr lang="en-IN" dirty="0"/>
          </a:p>
        </p:txBody>
      </p:sp>
      <p:pic>
        <p:nvPicPr>
          <p:cNvPr id="3" name="Picture 2">
            <a:extLst>
              <a:ext uri="{FF2B5EF4-FFF2-40B4-BE49-F238E27FC236}">
                <a16:creationId xmlns:a16="http://schemas.microsoft.com/office/drawing/2014/main" id="{2EB8AD74-75F0-61EC-88E4-34718AA57B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007" y="855631"/>
            <a:ext cx="4238482" cy="3432237"/>
          </a:xfrm>
          <a:prstGeom prst="rect">
            <a:avLst/>
          </a:prstGeom>
          <a:noFill/>
          <a:ln>
            <a:noFill/>
          </a:ln>
        </p:spPr>
      </p:pic>
      <p:sp>
        <p:nvSpPr>
          <p:cNvPr id="2" name="TextBox 1">
            <a:extLst>
              <a:ext uri="{FF2B5EF4-FFF2-40B4-BE49-F238E27FC236}">
                <a16:creationId xmlns:a16="http://schemas.microsoft.com/office/drawing/2014/main" id="{57F9CDC6-7BAD-0276-0A19-E426B8DD57FC}"/>
              </a:ext>
            </a:extLst>
          </p:cNvPr>
          <p:cNvSpPr txBox="1"/>
          <p:nvPr/>
        </p:nvSpPr>
        <p:spPr>
          <a:xfrm>
            <a:off x="2277271" y="4214721"/>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30</a:t>
            </a:r>
            <a:endParaRPr lang="en-IN" dirty="0"/>
          </a:p>
        </p:txBody>
      </p:sp>
    </p:spTree>
    <p:extLst>
      <p:ext uri="{BB962C8B-B14F-4D97-AF65-F5344CB8AC3E}">
        <p14:creationId xmlns:p14="http://schemas.microsoft.com/office/powerpoint/2010/main" val="4121367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IN" sz="1600" b="1" dirty="0"/>
              <a:t>DATABASE :</a:t>
            </a:r>
            <a:endParaRPr sz="1600" b="1"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313230" y="1538062"/>
            <a:ext cx="4780310" cy="1600438"/>
          </a:xfrm>
          <a:prstGeom prst="rect">
            <a:avLst/>
          </a:prstGeom>
          <a:noFill/>
        </p:spPr>
        <p:txBody>
          <a:bodyPr wrap="square">
            <a:spAutoFit/>
          </a:bodyPr>
          <a:lstStyle/>
          <a:p>
            <a:pPr marL="96520" lvl="0" rtl="0">
              <a:lnSpc>
                <a:spcPct val="100000"/>
              </a:lnSpc>
              <a:spcBef>
                <a:spcPts val="320"/>
              </a:spcBef>
              <a:spcAft>
                <a:spcPts val="0"/>
              </a:spcAft>
              <a:buSzPts val="1520"/>
            </a:pPr>
            <a:r>
              <a:rPr lang="en-US" dirty="0">
                <a:effectLst/>
                <a:latin typeface="Times New Roman" panose="02020603050405020304" pitchFamily="18" charset="0"/>
                <a:ea typeface="Calibri" panose="020F0502020204030204" pitchFamily="34" charset="0"/>
              </a:rPr>
              <a:t>This is the complete structure of Database of Enhanced E-HR System which is made in </a:t>
            </a:r>
            <a:r>
              <a:rPr lang="en-US" b="0" i="0" dirty="0">
                <a:effectLst/>
                <a:latin typeface="Times New Roman" panose="02020603050405020304" pitchFamily="18" charset="0"/>
                <a:cs typeface="Times New Roman" panose="02020603050405020304" pitchFamily="18" charset="0"/>
              </a:rPr>
              <a:t>Firebase Realtime Database. Firebase Realtime Database is a NoSQL database that stores data as JSON objects. Unlike relational databases, Firebase Realtime Database does not use tables with rows and columns. Instead, it uses a hierarchical structure of keys and values.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dirty="0">
                <a:latin typeface="Times New Roman" panose="02020603050405020304" pitchFamily="18" charset="0"/>
                <a:ea typeface="Times New Roman"/>
                <a:cs typeface="Times New Roman" panose="02020603050405020304" pitchFamily="18" charset="0"/>
                <a:sym typeface="Times New Roman"/>
              </a:rPr>
            </a:br>
            <a:endParaRPr lang="en-US" dirty="0">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4">
            <a:extLst>
              <a:ext uri="{FF2B5EF4-FFF2-40B4-BE49-F238E27FC236}">
                <a16:creationId xmlns:a16="http://schemas.microsoft.com/office/drawing/2014/main" id="{A2F15C16-C39A-A978-9B34-DDBB56ABDFB5}"/>
              </a:ext>
            </a:extLst>
          </p:cNvPr>
          <p:cNvPicPr>
            <a:picLocks noChangeAspect="1"/>
          </p:cNvPicPr>
          <p:nvPr/>
        </p:nvPicPr>
        <p:blipFill rotWithShape="1">
          <a:blip r:embed="rId3"/>
          <a:srcRect l="23491" t="12541" r="15198"/>
          <a:stretch/>
        </p:blipFill>
        <p:spPr>
          <a:xfrm>
            <a:off x="50460" y="1538062"/>
            <a:ext cx="4064340" cy="2015591"/>
          </a:xfrm>
          <a:prstGeom prst="rect">
            <a:avLst/>
          </a:prstGeom>
        </p:spPr>
      </p:pic>
      <p:sp>
        <p:nvSpPr>
          <p:cNvPr id="2" name="TextBox 1">
            <a:extLst>
              <a:ext uri="{FF2B5EF4-FFF2-40B4-BE49-F238E27FC236}">
                <a16:creationId xmlns:a16="http://schemas.microsoft.com/office/drawing/2014/main" id="{22852A16-91FE-1C2E-544E-B3B5DF0C4579}"/>
              </a:ext>
            </a:extLst>
          </p:cNvPr>
          <p:cNvSpPr txBox="1"/>
          <p:nvPr/>
        </p:nvSpPr>
        <p:spPr>
          <a:xfrm>
            <a:off x="1597653" y="3553653"/>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31</a:t>
            </a:r>
            <a:endParaRPr lang="en-IN" dirty="0"/>
          </a:p>
        </p:txBody>
      </p:sp>
    </p:spTree>
    <p:extLst>
      <p:ext uri="{BB962C8B-B14F-4D97-AF65-F5344CB8AC3E}">
        <p14:creationId xmlns:p14="http://schemas.microsoft.com/office/powerpoint/2010/main" val="1382171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277276" y="933394"/>
            <a:ext cx="4783597" cy="1423467"/>
          </a:xfrm>
          <a:prstGeom prst="rect">
            <a:avLst/>
          </a:prstGeom>
          <a:noFill/>
        </p:spPr>
        <p:txBody>
          <a:bodyPr wrap="square">
            <a:spAutoFit/>
          </a:bodyPr>
          <a:lstStyle/>
          <a:p>
            <a:pPr algn="l"/>
            <a:r>
              <a:rPr lang="en-US" b="0" i="0" dirty="0">
                <a:effectLst/>
                <a:latin typeface="Times New Roman" panose="02020603050405020304" pitchFamily="18" charset="0"/>
                <a:cs typeface="Times New Roman" panose="02020603050405020304" pitchFamily="18" charset="0"/>
              </a:rPr>
              <a:t>For the HR role, it can retrieve different categories of data from both em</a:t>
            </a:r>
            <a:r>
              <a:rPr lang="en-US" dirty="0">
                <a:latin typeface="Times New Roman" panose="02020603050405020304" pitchFamily="18" charset="0"/>
                <a:cs typeface="Times New Roman" panose="02020603050405020304" pitchFamily="18" charset="0"/>
              </a:rPr>
              <a:t>ployee and manager. This role can also receive more details on a particular employee. Additionally this role is able to receive complains, bonus requests, approval resignation, Survey feedback etc. This is the highest role after admin in Hierarchy.</a:t>
            </a:r>
            <a:endParaRPr lang="en-US" b="0" i="0" dirty="0">
              <a:effectLst/>
              <a:latin typeface="Times New Roman" panose="02020603050405020304" pitchFamily="18" charset="0"/>
              <a:cs typeface="Times New Roman" panose="02020603050405020304" pitchFamily="18" charset="0"/>
            </a:endParaRPr>
          </a:p>
          <a:p>
            <a:pPr marL="96520" lvl="0" rtl="0">
              <a:lnSpc>
                <a:spcPct val="100000"/>
              </a:lnSpc>
              <a:spcBef>
                <a:spcPts val="320"/>
              </a:spcBef>
              <a:spcAft>
                <a:spcPts val="0"/>
              </a:spcAft>
              <a:buSzPts val="1520"/>
            </a:pPr>
            <a:endParaRPr lang="en-US"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362130B5-89FA-B6D9-A9D3-62C26366BD9E}"/>
              </a:ext>
            </a:extLst>
          </p:cNvPr>
          <p:cNvPicPr>
            <a:picLocks noChangeAspect="1"/>
          </p:cNvPicPr>
          <p:nvPr/>
        </p:nvPicPr>
        <p:blipFill rotWithShape="1">
          <a:blip r:embed="rId3"/>
          <a:srcRect l="24380" t="33582" r="16612" b="6186"/>
          <a:stretch/>
        </p:blipFill>
        <p:spPr>
          <a:xfrm>
            <a:off x="0" y="993956"/>
            <a:ext cx="4277276" cy="2138638"/>
          </a:xfrm>
          <a:prstGeom prst="rect">
            <a:avLst/>
          </a:prstGeom>
        </p:spPr>
      </p:pic>
      <p:sp>
        <p:nvSpPr>
          <p:cNvPr id="2" name="TextBox 1">
            <a:extLst>
              <a:ext uri="{FF2B5EF4-FFF2-40B4-BE49-F238E27FC236}">
                <a16:creationId xmlns:a16="http://schemas.microsoft.com/office/drawing/2014/main" id="{405E2EFD-1D27-B8A9-A1C0-169F08F9E169}"/>
              </a:ext>
            </a:extLst>
          </p:cNvPr>
          <p:cNvSpPr txBox="1"/>
          <p:nvPr/>
        </p:nvSpPr>
        <p:spPr>
          <a:xfrm>
            <a:off x="1653661" y="3132594"/>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32</a:t>
            </a:r>
            <a:endParaRPr lang="en-IN" dirty="0"/>
          </a:p>
        </p:txBody>
      </p:sp>
    </p:spTree>
    <p:extLst>
      <p:ext uri="{BB962C8B-B14F-4D97-AF65-F5344CB8AC3E}">
        <p14:creationId xmlns:p14="http://schemas.microsoft.com/office/powerpoint/2010/main" val="133411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38686" y="797025"/>
            <a:ext cx="9221372"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9F8DD1E4-7B2A-C3A3-1F83-A4E796D35539}"/>
              </a:ext>
            </a:extLst>
          </p:cNvPr>
          <p:cNvSpPr/>
          <p:nvPr/>
        </p:nvSpPr>
        <p:spPr>
          <a:xfrm>
            <a:off x="1" y="1167618"/>
            <a:ext cx="9059594" cy="32426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DB3E7344-EC78-316D-A175-C6A008AFC9C6}"/>
              </a:ext>
            </a:extLst>
          </p:cNvPr>
          <p:cNvSpPr/>
          <p:nvPr/>
        </p:nvSpPr>
        <p:spPr>
          <a:xfrm>
            <a:off x="0" y="1167618"/>
            <a:ext cx="9143999" cy="33724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A0976B2D-6590-B841-61A1-112552219595}"/>
              </a:ext>
            </a:extLst>
          </p:cNvPr>
          <p:cNvSpPr txBox="1"/>
          <p:nvPr/>
        </p:nvSpPr>
        <p:spPr>
          <a:xfrm>
            <a:off x="58030" y="1167618"/>
            <a:ext cx="9144000"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Inefficient and disjointed human resources (HR) management processes within our organization hinder productivity, compliance, and employee engagement. Manual handling of tasks such as employee data management, payroll processing, leave tracking, and performance evaluations results in errors, delays, and suboptimal decision-making. Lack of a centralized Enhanced E-HR System leads to data fragmentation, compliance risks, and difficulty in accessing real-time insights for strategic workforce planning. Moreover, the absence of streamlined communication channels and self-service options undermines employee satisfaction and engagement levels. To address these challenges and enhance organizational efficiency, there is a critical need for the implementation of a comprehensive Enhanced E-HR System that integrates seamlessly with existing workflows, ensures regulatory compliance, empowers employees, and enables data-driven decision-making processes.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08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572000" y="993956"/>
            <a:ext cx="4488873" cy="1600438"/>
          </a:xfrm>
          <a:prstGeom prst="rect">
            <a:avLst/>
          </a:prstGeom>
          <a:noFill/>
        </p:spPr>
        <p:txBody>
          <a:bodyPr wrap="square">
            <a:spAutoFit/>
          </a:bodyPr>
          <a:lstStyle/>
          <a:p>
            <a:pPr marL="96520" lvl="0" rtl="0">
              <a:lnSpc>
                <a:spcPct val="100000"/>
              </a:lnSpc>
              <a:spcBef>
                <a:spcPts val="320"/>
              </a:spcBef>
              <a:spcAft>
                <a:spcPts val="0"/>
              </a:spcAft>
              <a:buSzPts val="1520"/>
            </a:pPr>
            <a:r>
              <a:rPr lang="en-US" dirty="0">
                <a:latin typeface="Times New Roman"/>
                <a:ea typeface="Times New Roman"/>
                <a:cs typeface="Times New Roman"/>
                <a:sym typeface="Times New Roman"/>
              </a:rPr>
              <a:t>The role of Admin is such that can overview the whole app from any profile or roles perspective in case of requirement. Although the admin has the access to every role and profile, this role cannot make any changes in the database through any roles. It’s sole purpose is to manage the roles and different profiles. Additionally it can create or delete the profiles from the database.</a:t>
            </a:r>
          </a:p>
        </p:txBody>
      </p:sp>
      <p:pic>
        <p:nvPicPr>
          <p:cNvPr id="4" name="Picture 3">
            <a:extLst>
              <a:ext uri="{FF2B5EF4-FFF2-40B4-BE49-F238E27FC236}">
                <a16:creationId xmlns:a16="http://schemas.microsoft.com/office/drawing/2014/main" id="{C895FB09-A79F-4662-D56A-2ECAC5CD7BD3}"/>
              </a:ext>
            </a:extLst>
          </p:cNvPr>
          <p:cNvPicPr>
            <a:picLocks noChangeAspect="1"/>
          </p:cNvPicPr>
          <p:nvPr/>
        </p:nvPicPr>
        <p:blipFill rotWithShape="1">
          <a:blip r:embed="rId3"/>
          <a:srcRect l="24628" t="23962" r="27190" b="27359"/>
          <a:stretch/>
        </p:blipFill>
        <p:spPr>
          <a:xfrm>
            <a:off x="0" y="993956"/>
            <a:ext cx="4405747" cy="2138639"/>
          </a:xfrm>
          <a:prstGeom prst="rect">
            <a:avLst/>
          </a:prstGeom>
        </p:spPr>
      </p:pic>
      <p:sp>
        <p:nvSpPr>
          <p:cNvPr id="2" name="TextBox 1">
            <a:extLst>
              <a:ext uri="{FF2B5EF4-FFF2-40B4-BE49-F238E27FC236}">
                <a16:creationId xmlns:a16="http://schemas.microsoft.com/office/drawing/2014/main" id="{28546AFB-F162-F489-66F1-4412F57BFE4D}"/>
              </a:ext>
            </a:extLst>
          </p:cNvPr>
          <p:cNvSpPr txBox="1"/>
          <p:nvPr/>
        </p:nvSpPr>
        <p:spPr>
          <a:xfrm>
            <a:off x="1717896" y="3132595"/>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33</a:t>
            </a:r>
            <a:endParaRPr lang="en-IN" dirty="0"/>
          </a:p>
        </p:txBody>
      </p:sp>
    </p:spTree>
    <p:extLst>
      <p:ext uri="{BB962C8B-B14F-4D97-AF65-F5344CB8AC3E}">
        <p14:creationId xmlns:p14="http://schemas.microsoft.com/office/powerpoint/2010/main" val="1024740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572000" y="993956"/>
            <a:ext cx="4488873" cy="1815882"/>
          </a:xfrm>
          <a:prstGeom prst="rect">
            <a:avLst/>
          </a:prstGeom>
          <a:noFill/>
        </p:spPr>
        <p:txBody>
          <a:bodyPr wrap="square">
            <a:spAutoFit/>
          </a:bodyPr>
          <a:lstStyle/>
          <a:p>
            <a:pPr marL="96520" lvl="0" rtl="0">
              <a:lnSpc>
                <a:spcPct val="100000"/>
              </a:lnSpc>
              <a:spcBef>
                <a:spcPts val="320"/>
              </a:spcBef>
              <a:spcAft>
                <a:spcPts val="0"/>
              </a:spcAft>
              <a:buSzPts val="1520"/>
            </a:pPr>
            <a:r>
              <a:rPr lang="en-US" dirty="0">
                <a:latin typeface="Times New Roman"/>
                <a:ea typeface="Times New Roman"/>
                <a:cs typeface="Times New Roman"/>
                <a:sym typeface="Times New Roman"/>
              </a:rPr>
              <a:t>An Employee role is the only role which sends data first. It is updated as soon as the user logs in. This way the user is always updated with the latest change in the database. Also the Employee is capable of sending data in the form of Vacation leaves, Survey, Bonus request, Complains or etc. This is then received by Manager or HR in the respective case. And when this data is received and updated by the HR it’s then send back to the Employee.</a:t>
            </a:r>
          </a:p>
        </p:txBody>
      </p:sp>
      <p:grpSp>
        <p:nvGrpSpPr>
          <p:cNvPr id="7" name="Group 6">
            <a:extLst>
              <a:ext uri="{FF2B5EF4-FFF2-40B4-BE49-F238E27FC236}">
                <a16:creationId xmlns:a16="http://schemas.microsoft.com/office/drawing/2014/main" id="{70936DEB-2352-9A3D-1881-3308084F3C92}"/>
              </a:ext>
            </a:extLst>
          </p:cNvPr>
          <p:cNvGrpSpPr/>
          <p:nvPr/>
        </p:nvGrpSpPr>
        <p:grpSpPr>
          <a:xfrm>
            <a:off x="-1" y="993956"/>
            <a:ext cx="4615395" cy="2128806"/>
            <a:chOff x="-1" y="993956"/>
            <a:chExt cx="4615395" cy="2128806"/>
          </a:xfrm>
        </p:grpSpPr>
        <p:pic>
          <p:nvPicPr>
            <p:cNvPr id="3" name="Picture 2">
              <a:extLst>
                <a:ext uri="{FF2B5EF4-FFF2-40B4-BE49-F238E27FC236}">
                  <a16:creationId xmlns:a16="http://schemas.microsoft.com/office/drawing/2014/main" id="{1E9D94EC-EE84-BEBF-ED53-9A158657F668}"/>
                </a:ext>
              </a:extLst>
            </p:cNvPr>
            <p:cNvPicPr>
              <a:picLocks noChangeAspect="1"/>
            </p:cNvPicPr>
            <p:nvPr/>
          </p:nvPicPr>
          <p:blipFill rotWithShape="1">
            <a:blip r:embed="rId3"/>
            <a:srcRect l="24906" t="23492" r="2076" b="5952"/>
            <a:stretch/>
          </p:blipFill>
          <p:spPr>
            <a:xfrm>
              <a:off x="-1" y="993956"/>
              <a:ext cx="4615395" cy="2128806"/>
            </a:xfrm>
            <a:prstGeom prst="rect">
              <a:avLst/>
            </a:prstGeom>
          </p:spPr>
        </p:pic>
        <p:pic>
          <p:nvPicPr>
            <p:cNvPr id="6" name="Picture 5">
              <a:extLst>
                <a:ext uri="{FF2B5EF4-FFF2-40B4-BE49-F238E27FC236}">
                  <a16:creationId xmlns:a16="http://schemas.microsoft.com/office/drawing/2014/main" id="{C918EDEE-3F94-FDFC-A493-B4F3843E7A6A}"/>
                </a:ext>
              </a:extLst>
            </p:cNvPr>
            <p:cNvPicPr>
              <a:picLocks noChangeAspect="1"/>
            </p:cNvPicPr>
            <p:nvPr/>
          </p:nvPicPr>
          <p:blipFill rotWithShape="1">
            <a:blip r:embed="rId4"/>
            <a:srcRect l="24963" t="33024" r="33207" b="7843"/>
            <a:stretch/>
          </p:blipFill>
          <p:spPr>
            <a:xfrm>
              <a:off x="35560" y="1481950"/>
              <a:ext cx="2391336" cy="1600438"/>
            </a:xfrm>
            <a:prstGeom prst="rect">
              <a:avLst/>
            </a:prstGeom>
          </p:spPr>
        </p:pic>
      </p:grpSp>
      <p:sp>
        <p:nvSpPr>
          <p:cNvPr id="2" name="TextBox 1">
            <a:extLst>
              <a:ext uri="{FF2B5EF4-FFF2-40B4-BE49-F238E27FC236}">
                <a16:creationId xmlns:a16="http://schemas.microsoft.com/office/drawing/2014/main" id="{7A8871E7-8BA4-15F4-72E7-2ACBD5122C10}"/>
              </a:ext>
            </a:extLst>
          </p:cNvPr>
          <p:cNvSpPr txBox="1"/>
          <p:nvPr/>
        </p:nvSpPr>
        <p:spPr>
          <a:xfrm>
            <a:off x="1822719" y="3122762"/>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34</a:t>
            </a:r>
            <a:endParaRPr lang="en-IN" dirty="0"/>
          </a:p>
        </p:txBody>
      </p:sp>
    </p:spTree>
    <p:extLst>
      <p:ext uri="{BB962C8B-B14F-4D97-AF65-F5344CB8AC3E}">
        <p14:creationId xmlns:p14="http://schemas.microsoft.com/office/powerpoint/2010/main" val="613496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572000" y="993956"/>
            <a:ext cx="4488873" cy="1600438"/>
          </a:xfrm>
          <a:prstGeom prst="rect">
            <a:avLst/>
          </a:prstGeom>
          <a:noFill/>
        </p:spPr>
        <p:txBody>
          <a:bodyPr wrap="square">
            <a:spAutoFit/>
          </a:bodyPr>
          <a:lstStyle/>
          <a:p>
            <a:pPr marL="96520" lvl="0" rtl="0">
              <a:lnSpc>
                <a:spcPct val="100000"/>
              </a:lnSpc>
              <a:spcBef>
                <a:spcPts val="320"/>
              </a:spcBef>
              <a:spcAft>
                <a:spcPts val="0"/>
              </a:spcAft>
              <a:buSzPts val="1520"/>
            </a:pPr>
            <a:r>
              <a:rPr lang="en-US" dirty="0">
                <a:latin typeface="Times New Roman"/>
                <a:ea typeface="Times New Roman"/>
                <a:cs typeface="Times New Roman"/>
                <a:sym typeface="Times New Roman"/>
              </a:rPr>
              <a:t>The role of Admin is such that can overview the whole app from any profile or roles perspective in case of requirement. Although the admin has the access to every role and profile, this role cannot make any changes in the database through any roles. It’s sole purpose is to manage the roles and different profiles. Additionally it can create or delete the profiles from the database.</a:t>
            </a:r>
          </a:p>
        </p:txBody>
      </p:sp>
      <p:grpSp>
        <p:nvGrpSpPr>
          <p:cNvPr id="7" name="Group 6">
            <a:extLst>
              <a:ext uri="{FF2B5EF4-FFF2-40B4-BE49-F238E27FC236}">
                <a16:creationId xmlns:a16="http://schemas.microsoft.com/office/drawing/2014/main" id="{65B09186-D5FB-5C8E-0EF5-AB69AF01EF3F}"/>
              </a:ext>
            </a:extLst>
          </p:cNvPr>
          <p:cNvGrpSpPr/>
          <p:nvPr/>
        </p:nvGrpSpPr>
        <p:grpSpPr>
          <a:xfrm>
            <a:off x="0" y="993956"/>
            <a:ext cx="4488873" cy="2013941"/>
            <a:chOff x="0" y="993956"/>
            <a:chExt cx="4488873" cy="2013941"/>
          </a:xfrm>
        </p:grpSpPr>
        <p:pic>
          <p:nvPicPr>
            <p:cNvPr id="3" name="Picture 2">
              <a:extLst>
                <a:ext uri="{FF2B5EF4-FFF2-40B4-BE49-F238E27FC236}">
                  <a16:creationId xmlns:a16="http://schemas.microsoft.com/office/drawing/2014/main" id="{1CE7828C-A246-77FE-E872-D6CBCE568CD0}"/>
                </a:ext>
              </a:extLst>
            </p:cNvPr>
            <p:cNvPicPr>
              <a:picLocks noChangeAspect="1"/>
            </p:cNvPicPr>
            <p:nvPr/>
          </p:nvPicPr>
          <p:blipFill rotWithShape="1">
            <a:blip r:embed="rId3"/>
            <a:srcRect l="24434" t="25813" r="2925" b="7654"/>
            <a:stretch/>
          </p:blipFill>
          <p:spPr>
            <a:xfrm>
              <a:off x="0" y="993956"/>
              <a:ext cx="4488873" cy="2013940"/>
            </a:xfrm>
            <a:prstGeom prst="rect">
              <a:avLst/>
            </a:prstGeom>
          </p:spPr>
        </p:pic>
        <p:pic>
          <p:nvPicPr>
            <p:cNvPr id="6" name="Picture 5">
              <a:extLst>
                <a:ext uri="{FF2B5EF4-FFF2-40B4-BE49-F238E27FC236}">
                  <a16:creationId xmlns:a16="http://schemas.microsoft.com/office/drawing/2014/main" id="{1E225B78-E49D-F7FE-736B-21A30F472CE9}"/>
                </a:ext>
              </a:extLst>
            </p:cNvPr>
            <p:cNvPicPr>
              <a:picLocks noChangeAspect="1"/>
            </p:cNvPicPr>
            <p:nvPr/>
          </p:nvPicPr>
          <p:blipFill rotWithShape="1">
            <a:blip r:embed="rId4"/>
            <a:srcRect l="25600" t="36004" r="32334" b="13839"/>
            <a:stretch/>
          </p:blipFill>
          <p:spPr>
            <a:xfrm>
              <a:off x="33020" y="1354085"/>
              <a:ext cx="2626360" cy="1653812"/>
            </a:xfrm>
            <a:prstGeom prst="rect">
              <a:avLst/>
            </a:prstGeom>
          </p:spPr>
        </p:pic>
      </p:grpSp>
      <p:sp>
        <p:nvSpPr>
          <p:cNvPr id="2" name="TextBox 1">
            <a:extLst>
              <a:ext uri="{FF2B5EF4-FFF2-40B4-BE49-F238E27FC236}">
                <a16:creationId xmlns:a16="http://schemas.microsoft.com/office/drawing/2014/main" id="{20B86447-5B78-D936-F0F8-F0AFCE71508C}"/>
              </a:ext>
            </a:extLst>
          </p:cNvPr>
          <p:cNvSpPr txBox="1"/>
          <p:nvPr/>
        </p:nvSpPr>
        <p:spPr>
          <a:xfrm>
            <a:off x="1759459" y="2966921"/>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35</a:t>
            </a:r>
            <a:endParaRPr lang="en-IN" dirty="0"/>
          </a:p>
        </p:txBody>
      </p:sp>
    </p:spTree>
    <p:extLst>
      <p:ext uri="{BB962C8B-B14F-4D97-AF65-F5344CB8AC3E}">
        <p14:creationId xmlns:p14="http://schemas.microsoft.com/office/powerpoint/2010/main" val="255112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268239" y="13429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endParaRPr dirty="0"/>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References</a:t>
            </a: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214E5F4-A0E6-4FF6-5048-2FF47B2403CA}"/>
              </a:ext>
            </a:extLst>
          </p:cNvPr>
          <p:cNvSpPr txBox="1"/>
          <p:nvPr/>
        </p:nvSpPr>
        <p:spPr>
          <a:xfrm>
            <a:off x="268239" y="883156"/>
            <a:ext cx="9051020" cy="3108543"/>
          </a:xfrm>
          <a:prstGeom prst="rect">
            <a:avLst/>
          </a:prstGeom>
          <a:noFill/>
        </p:spPr>
        <p:txBody>
          <a:bodyPr wrap="square" rtlCol="0">
            <a:spAutoFit/>
          </a:bodyPr>
          <a:lstStyle/>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1. Sohail Ahmed,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XingKE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,“Human Resource Management: Employees Career Development Impact on Organizational Performance” , Yunnan, China 2016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Hewage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H.A.S.S, Hettiarachchi K.U,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Jayarathna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K.M.J.B,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Hasintha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K.P.C., A. N.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Senarathne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Wijekoon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“Smart Human Resource Management System to Maximize Productivity” ,Malabe Sri Lanka , 2020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3. Lina Zhang ,“Research on the Application of Human Resources Information Management System under Computer Big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iData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Technology” , Dalian China , January 2023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4. Yawen Mi,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Enduo</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Gao ,“Design of Human Resource Management System Based on Java EE”, Shanghai China, June 2023</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5. D Chavan, A Kiran ,“Dot Diffusion Block Truncation Coding For Satellite Image Retrieval” ,International journal of Computer Applications 124 (4), 24-29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6. D Chavan ,KA Bhandari , “A New Block Truncation Coding (NBTC) For Satellite Image Retrieval Using Dot Diffusion”, IJSER6 (ISSN2229-5518), 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7.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Shayista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Majeed ,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Sabzar</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Ahmad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Peerzadah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Sabiya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Mufti, “Electronic Human Resource Management: Need of the Hour", University of Kashmir, July 2020 </a:t>
            </a:r>
          </a:p>
        </p:txBody>
      </p:sp>
      <p:sp>
        <p:nvSpPr>
          <p:cNvPr id="2" name="TextBox 1">
            <a:extLst>
              <a:ext uri="{FF2B5EF4-FFF2-40B4-BE49-F238E27FC236}">
                <a16:creationId xmlns:a16="http://schemas.microsoft.com/office/drawing/2014/main" id="{50729639-A0C9-6606-38CC-0EE48512926F}"/>
              </a:ext>
            </a:extLst>
          </p:cNvPr>
          <p:cNvSpPr txBox="1"/>
          <p:nvPr/>
        </p:nvSpPr>
        <p:spPr>
          <a:xfrm>
            <a:off x="176801" y="3945533"/>
            <a:ext cx="8497839" cy="523220"/>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Repository of this Project with the Source code, Project Report and a copy of this PPT can be found at: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hlinkClick r:id="rId3"/>
              </a:rPr>
              <a:t>https://github.com/ChampionSamay1644/Sem_4_Mini_Project</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824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3;p2">
            <a:extLst>
              <a:ext uri="{FF2B5EF4-FFF2-40B4-BE49-F238E27FC236}">
                <a16:creationId xmlns:a16="http://schemas.microsoft.com/office/drawing/2014/main" id="{26869783-8BAB-2934-84CC-57FA9FD11640}"/>
              </a:ext>
            </a:extLst>
          </p:cNvPr>
          <p:cNvSpPr txBox="1">
            <a:spLocks/>
          </p:cNvSpPr>
          <p:nvPr/>
        </p:nvSpPr>
        <p:spPr>
          <a:xfrm>
            <a:off x="0" y="692554"/>
            <a:ext cx="8229600" cy="4944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spcBef>
                <a:spcPts val="240"/>
              </a:spcBef>
              <a:buSzPts val="1140"/>
              <a:buFont typeface="Arial"/>
              <a:buChar char="⚫"/>
            </a:pPr>
            <a:r>
              <a:rPr lang="en-IN" sz="1600" b="1" dirty="0"/>
              <a:t>Certificates for the Research Paper :</a:t>
            </a:r>
          </a:p>
          <a:p>
            <a:pPr marL="274320" indent="-201930">
              <a:spcBef>
                <a:spcPts val="240"/>
              </a:spcBef>
              <a:buSzPts val="114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p:txBody>
      </p:sp>
      <p:pic>
        <p:nvPicPr>
          <p:cNvPr id="4" name="Picture 3">
            <a:extLst>
              <a:ext uri="{FF2B5EF4-FFF2-40B4-BE49-F238E27FC236}">
                <a16:creationId xmlns:a16="http://schemas.microsoft.com/office/drawing/2014/main" id="{B44234C3-60F3-188A-6A57-BEFF546C5A4E}"/>
              </a:ext>
            </a:extLst>
          </p:cNvPr>
          <p:cNvPicPr>
            <a:picLocks noChangeAspect="1"/>
          </p:cNvPicPr>
          <p:nvPr/>
        </p:nvPicPr>
        <p:blipFill>
          <a:blip r:embed="rId2"/>
          <a:stretch>
            <a:fillRect/>
          </a:stretch>
        </p:blipFill>
        <p:spPr>
          <a:xfrm>
            <a:off x="1" y="1186985"/>
            <a:ext cx="3141691" cy="2226776"/>
          </a:xfrm>
          <a:prstGeom prst="rect">
            <a:avLst/>
          </a:prstGeom>
        </p:spPr>
      </p:pic>
      <p:pic>
        <p:nvPicPr>
          <p:cNvPr id="6" name="Picture 5">
            <a:extLst>
              <a:ext uri="{FF2B5EF4-FFF2-40B4-BE49-F238E27FC236}">
                <a16:creationId xmlns:a16="http://schemas.microsoft.com/office/drawing/2014/main" id="{A6CCC03B-6BCF-9625-9112-9977F762EF15}"/>
              </a:ext>
            </a:extLst>
          </p:cNvPr>
          <p:cNvPicPr>
            <a:picLocks noChangeAspect="1"/>
          </p:cNvPicPr>
          <p:nvPr/>
        </p:nvPicPr>
        <p:blipFill>
          <a:blip r:embed="rId3"/>
          <a:stretch>
            <a:fillRect/>
          </a:stretch>
        </p:blipFill>
        <p:spPr>
          <a:xfrm>
            <a:off x="2905760" y="1186981"/>
            <a:ext cx="3143543" cy="2226777"/>
          </a:xfrm>
          <a:prstGeom prst="rect">
            <a:avLst/>
          </a:prstGeom>
        </p:spPr>
      </p:pic>
      <p:pic>
        <p:nvPicPr>
          <p:cNvPr id="8" name="Picture 7">
            <a:extLst>
              <a:ext uri="{FF2B5EF4-FFF2-40B4-BE49-F238E27FC236}">
                <a16:creationId xmlns:a16="http://schemas.microsoft.com/office/drawing/2014/main" id="{BDE3E23A-991E-3166-E319-9AF0717E793E}"/>
              </a:ext>
            </a:extLst>
          </p:cNvPr>
          <p:cNvPicPr>
            <a:picLocks noChangeAspect="1"/>
          </p:cNvPicPr>
          <p:nvPr/>
        </p:nvPicPr>
        <p:blipFill>
          <a:blip r:embed="rId4"/>
          <a:stretch>
            <a:fillRect/>
          </a:stretch>
        </p:blipFill>
        <p:spPr>
          <a:xfrm>
            <a:off x="5999461" y="1186981"/>
            <a:ext cx="3144538" cy="2226777"/>
          </a:xfrm>
          <a:prstGeom prst="rect">
            <a:avLst/>
          </a:prstGeom>
        </p:spPr>
      </p:pic>
    </p:spTree>
    <p:extLst>
      <p:ext uri="{BB962C8B-B14F-4D97-AF65-F5344CB8AC3E}">
        <p14:creationId xmlns:p14="http://schemas.microsoft.com/office/powerpoint/2010/main" val="2705124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59374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2">
            <a:extLst>
              <a:ext uri="{FF2B5EF4-FFF2-40B4-BE49-F238E27FC236}">
                <a16:creationId xmlns:a16="http://schemas.microsoft.com/office/drawing/2014/main" id="{9C8882B3-D71E-1572-0941-C529B7ECDDA7}"/>
              </a:ext>
            </a:extLst>
          </p:cNvPr>
          <p:cNvSpPr>
            <a:spLocks noChangeArrowheads="1"/>
          </p:cNvSpPr>
          <p:nvPr/>
        </p:nvSpPr>
        <p:spPr bwMode="auto">
          <a:xfrm>
            <a:off x="140393" y="1056949"/>
            <a:ext cx="77099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effectLst/>
                <a:latin typeface="Arial" panose="020B0604020202020204" pitchFamily="34" charset="0"/>
              </a:rPr>
            </a:br>
            <a:endParaRPr kumimoji="0" lang="en-US" altLang="en-US" sz="1800" b="0" i="0" u="none" strike="noStrike" cap="none" normalizeH="0" baseline="0">
              <a:ln>
                <a:noFill/>
              </a:ln>
              <a:effectLst/>
              <a:latin typeface="Arial" panose="020B0604020202020204" pitchFamily="34" charset="0"/>
            </a:endParaRPr>
          </a:p>
        </p:txBody>
      </p:sp>
      <p:sp>
        <p:nvSpPr>
          <p:cNvPr id="11" name="Rectangle 3">
            <a:extLst>
              <a:ext uri="{FF2B5EF4-FFF2-40B4-BE49-F238E27FC236}">
                <a16:creationId xmlns:a16="http://schemas.microsoft.com/office/drawing/2014/main" id="{E48D397C-D9E6-2B34-D82A-7E92401EBCE5}"/>
              </a:ext>
            </a:extLst>
          </p:cNvPr>
          <p:cNvSpPr>
            <a:spLocks noChangeArrowheads="1"/>
          </p:cNvSpPr>
          <p:nvPr/>
        </p:nvSpPr>
        <p:spPr bwMode="auto">
          <a:xfrm>
            <a:off x="4135581"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CA797F8-312C-67B9-6D51-E78647BEAC60}"/>
              </a:ext>
            </a:extLst>
          </p:cNvPr>
          <p:cNvGraphicFramePr>
            <a:graphicFrameLocks noGrp="1"/>
          </p:cNvGraphicFramePr>
          <p:nvPr>
            <p:extLst>
              <p:ext uri="{D42A27DB-BD31-4B8C-83A1-F6EECF244321}">
                <p14:modId xmlns:p14="http://schemas.microsoft.com/office/powerpoint/2010/main" val="2349931278"/>
              </p:ext>
            </p:extLst>
          </p:nvPr>
        </p:nvGraphicFramePr>
        <p:xfrm>
          <a:off x="0" y="1177349"/>
          <a:ext cx="9144000" cy="2255520"/>
        </p:xfrm>
        <a:graphic>
          <a:graphicData uri="http://schemas.openxmlformats.org/drawingml/2006/table">
            <a:tbl>
              <a:tblPr firstRow="1" bandRow="1">
                <a:tableStyleId>{5C22544A-7EE6-4342-B048-85BDC9FD1C3A}</a:tableStyleId>
              </a:tblPr>
              <a:tblGrid>
                <a:gridCol w="1472493">
                  <a:extLst>
                    <a:ext uri="{9D8B030D-6E8A-4147-A177-3AD203B41FA5}">
                      <a16:colId xmlns:a16="http://schemas.microsoft.com/office/drawing/2014/main" val="3798498374"/>
                    </a:ext>
                  </a:extLst>
                </a:gridCol>
                <a:gridCol w="2815027">
                  <a:extLst>
                    <a:ext uri="{9D8B030D-6E8A-4147-A177-3AD203B41FA5}">
                      <a16:colId xmlns:a16="http://schemas.microsoft.com/office/drawing/2014/main" val="3241602768"/>
                    </a:ext>
                  </a:extLst>
                </a:gridCol>
                <a:gridCol w="4856480">
                  <a:extLst>
                    <a:ext uri="{9D8B030D-6E8A-4147-A177-3AD203B41FA5}">
                      <a16:colId xmlns:a16="http://schemas.microsoft.com/office/drawing/2014/main" val="1132994098"/>
                    </a:ext>
                  </a:extLst>
                </a:gridCol>
              </a:tblGrid>
              <a:tr h="243532">
                <a:tc>
                  <a:txBody>
                    <a:bodyPr/>
                    <a:lstStyle/>
                    <a:p>
                      <a:pPr algn="ctr"/>
                      <a:r>
                        <a:rPr lang="en-IN" dirty="0"/>
                        <a:t>Year</a:t>
                      </a:r>
                    </a:p>
                  </a:txBody>
                  <a:tcPr/>
                </a:tc>
                <a:tc>
                  <a:txBody>
                    <a:bodyPr/>
                    <a:lstStyle/>
                    <a:p>
                      <a:pPr algn="ctr"/>
                      <a:r>
                        <a:rPr lang="en-IN" dirty="0"/>
                        <a:t>Associated Person/People</a:t>
                      </a:r>
                    </a:p>
                  </a:txBody>
                  <a:tcPr/>
                </a:tc>
                <a:tc>
                  <a:txBody>
                    <a:bodyPr/>
                    <a:lstStyle/>
                    <a:p>
                      <a:pPr algn="ctr"/>
                      <a:r>
                        <a:rPr lang="en-IN" dirty="0"/>
                        <a:t>State of the System</a:t>
                      </a:r>
                    </a:p>
                  </a:txBody>
                  <a:tcPr/>
                </a:tc>
                <a:extLst>
                  <a:ext uri="{0D108BD9-81ED-4DB2-BD59-A6C34878D82A}">
                    <a16:rowId xmlns:a16="http://schemas.microsoft.com/office/drawing/2014/main" val="1030773626"/>
                  </a:ext>
                </a:extLst>
              </a:tr>
              <a:tr h="226599">
                <a:tc>
                  <a:txBody>
                    <a:bodyPr/>
                    <a:lstStyle/>
                    <a:p>
                      <a:pPr algn="ctr"/>
                      <a:r>
                        <a:rPr lang="en-IN" dirty="0"/>
                        <a:t>1982</a:t>
                      </a:r>
                    </a:p>
                  </a:txBody>
                  <a:tcPr/>
                </a:tc>
                <a:tc>
                  <a:txBody>
                    <a:bodyPr/>
                    <a:lstStyle/>
                    <a:p>
                      <a:pPr algn="ctr"/>
                      <a:r>
                        <a:rPr lang="en-IN" dirty="0"/>
                        <a:t>Walker A.J.</a:t>
                      </a:r>
                    </a:p>
                  </a:txBody>
                  <a:tcPr/>
                </a:tc>
                <a:tc>
                  <a:txBody>
                    <a:bodyPr/>
                    <a:lstStyle/>
                    <a:p>
                      <a:pPr algn="ctr"/>
                      <a:r>
                        <a:rPr lang="en-IN" dirty="0"/>
                        <a:t>HRIS development: Project team guide to build effective personnel information system</a:t>
                      </a:r>
                    </a:p>
                  </a:txBody>
                  <a:tcPr/>
                </a:tc>
                <a:extLst>
                  <a:ext uri="{0D108BD9-81ED-4DB2-BD59-A6C34878D82A}">
                    <a16:rowId xmlns:a16="http://schemas.microsoft.com/office/drawing/2014/main" val="2284549313"/>
                  </a:ext>
                </a:extLst>
              </a:tr>
              <a:tr h="199505">
                <a:tc>
                  <a:txBody>
                    <a:bodyPr/>
                    <a:lstStyle/>
                    <a:p>
                      <a:pPr algn="ctr"/>
                      <a:r>
                        <a:rPr lang="en-IN" dirty="0"/>
                        <a:t>1984</a:t>
                      </a:r>
                    </a:p>
                  </a:txBody>
                  <a:tcPr/>
                </a:tc>
                <a:tc>
                  <a:txBody>
                    <a:bodyPr/>
                    <a:lstStyle/>
                    <a:p>
                      <a:pPr algn="ctr"/>
                      <a:r>
                        <a:rPr lang="en-IN" dirty="0"/>
                        <a:t>Beer et al</a:t>
                      </a:r>
                    </a:p>
                  </a:txBody>
                  <a:tcPr/>
                </a:tc>
                <a:tc>
                  <a:txBody>
                    <a:bodyPr/>
                    <a:lstStyle/>
                    <a:p>
                      <a:pPr algn="ctr"/>
                      <a:r>
                        <a:rPr lang="en-IN" dirty="0"/>
                        <a:t>Defined HRM as those involved in complex decision.</a:t>
                      </a:r>
                    </a:p>
                  </a:txBody>
                  <a:tcPr/>
                </a:tc>
                <a:extLst>
                  <a:ext uri="{0D108BD9-81ED-4DB2-BD59-A6C34878D82A}">
                    <a16:rowId xmlns:a16="http://schemas.microsoft.com/office/drawing/2014/main" val="2230137421"/>
                  </a:ext>
                </a:extLst>
              </a:tr>
              <a:tr h="246919">
                <a:tc>
                  <a:txBody>
                    <a:bodyPr/>
                    <a:lstStyle/>
                    <a:p>
                      <a:pPr algn="ctr"/>
                      <a:r>
                        <a:rPr lang="en-IN" dirty="0"/>
                        <a:t>1999</a:t>
                      </a:r>
                    </a:p>
                  </a:txBody>
                  <a:tcPr/>
                </a:tc>
                <a:tc>
                  <a:txBody>
                    <a:bodyPr/>
                    <a:lstStyle/>
                    <a:p>
                      <a:pPr algn="ctr"/>
                      <a:r>
                        <a:rPr lang="en-IN" dirty="0"/>
                        <a:t>Robert b.</a:t>
                      </a:r>
                    </a:p>
                  </a:txBody>
                  <a:tcPr/>
                </a:tc>
                <a:tc>
                  <a:txBody>
                    <a:bodyPr/>
                    <a:lstStyle/>
                    <a:p>
                      <a:pPr algn="ctr"/>
                      <a:r>
                        <a:rPr lang="en-IN" dirty="0"/>
                        <a:t>Calculating return on investment on HR</a:t>
                      </a:r>
                    </a:p>
                  </a:txBody>
                  <a:tcPr/>
                </a:tc>
                <a:extLst>
                  <a:ext uri="{0D108BD9-81ED-4DB2-BD59-A6C34878D82A}">
                    <a16:rowId xmlns:a16="http://schemas.microsoft.com/office/drawing/2014/main" val="1932421153"/>
                  </a:ext>
                </a:extLst>
              </a:tr>
              <a:tr h="0">
                <a:tc>
                  <a:txBody>
                    <a:bodyPr/>
                    <a:lstStyle/>
                    <a:p>
                      <a:pPr algn="ctr"/>
                      <a:r>
                        <a:rPr lang="en-IN" dirty="0"/>
                        <a:t>2005</a:t>
                      </a:r>
                    </a:p>
                  </a:txBody>
                  <a:tcPr/>
                </a:tc>
                <a:tc>
                  <a:txBody>
                    <a:bodyPr/>
                    <a:lstStyle/>
                    <a:p>
                      <a:pPr algn="ctr"/>
                      <a:r>
                        <a:rPr lang="en-IN" dirty="0" err="1"/>
                        <a:t>Hufelid</a:t>
                      </a:r>
                      <a:r>
                        <a:rPr lang="en-IN" dirty="0"/>
                        <a:t>, M.A</a:t>
                      </a:r>
                    </a:p>
                  </a:txBody>
                  <a:tcPr/>
                </a:tc>
                <a:tc>
                  <a:txBody>
                    <a:bodyPr/>
                    <a:lstStyle/>
                    <a:p>
                      <a:pPr algn="ctr"/>
                      <a:r>
                        <a:rPr lang="en-IN" dirty="0"/>
                        <a:t>Becker work force of cord card management Human capital to execute strategy</a:t>
                      </a:r>
                    </a:p>
                  </a:txBody>
                  <a:tcPr/>
                </a:tc>
                <a:extLst>
                  <a:ext uri="{0D108BD9-81ED-4DB2-BD59-A6C34878D82A}">
                    <a16:rowId xmlns:a16="http://schemas.microsoft.com/office/drawing/2014/main" val="605145014"/>
                  </a:ext>
                </a:extLst>
              </a:tr>
              <a:tr h="123311">
                <a:tc>
                  <a:txBody>
                    <a:bodyPr/>
                    <a:lstStyle/>
                    <a:p>
                      <a:pPr algn="ctr"/>
                      <a:r>
                        <a:rPr lang="en-IN" dirty="0"/>
                        <a:t>2006</a:t>
                      </a:r>
                    </a:p>
                  </a:txBody>
                  <a:tcPr/>
                </a:tc>
                <a:tc>
                  <a:txBody>
                    <a:bodyPr/>
                    <a:lstStyle/>
                    <a:p>
                      <a:pPr algn="ctr"/>
                      <a:r>
                        <a:rPr lang="en-IN" dirty="0" err="1"/>
                        <a:t>Behuselid</a:t>
                      </a:r>
                      <a:endParaRPr lang="en-IN" dirty="0"/>
                    </a:p>
                  </a:txBody>
                  <a:tcPr/>
                </a:tc>
                <a:tc>
                  <a:txBody>
                    <a:bodyPr/>
                    <a:lstStyle/>
                    <a:p>
                      <a:pPr algn="ctr"/>
                      <a:r>
                        <a:rPr lang="en-IN" dirty="0"/>
                        <a:t>Strategic HR management, from journal of management</a:t>
                      </a:r>
                    </a:p>
                  </a:txBody>
                  <a:tcPr/>
                </a:tc>
                <a:extLst>
                  <a:ext uri="{0D108BD9-81ED-4DB2-BD59-A6C34878D82A}">
                    <a16:rowId xmlns:a16="http://schemas.microsoft.com/office/drawing/2014/main" val="4157960921"/>
                  </a:ext>
                </a:extLst>
              </a:tr>
            </a:tbl>
          </a:graphicData>
        </a:graphic>
      </p:graphicFrame>
    </p:spTree>
    <p:extLst>
      <p:ext uri="{BB962C8B-B14F-4D97-AF65-F5344CB8AC3E}">
        <p14:creationId xmlns:p14="http://schemas.microsoft.com/office/powerpoint/2010/main" val="364616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61210"/>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Box 2">
            <a:extLst>
              <a:ext uri="{FF2B5EF4-FFF2-40B4-BE49-F238E27FC236}">
                <a16:creationId xmlns:a16="http://schemas.microsoft.com/office/drawing/2014/main" id="{D699D8AD-AA6D-B683-324A-719558E8F6CB}"/>
              </a:ext>
            </a:extLst>
          </p:cNvPr>
          <p:cNvSpPr txBox="1"/>
          <p:nvPr/>
        </p:nvSpPr>
        <p:spPr>
          <a:xfrm>
            <a:off x="0" y="1065302"/>
            <a:ext cx="9144000" cy="3754874"/>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1.Project Initiation: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Define project Objectives: Create a Enhanced E-HR System which helps to maintain records of employee 	and improve communication.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Provide performance reviews as well as track record of hours attended by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Access resources and timeline feasibility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2. Planning and Design :</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Design the UI architecture for Admin, HR, Manager and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Create a database to maintain all the records and information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Make a connection between all the different profiles</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3. Development: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Build different profiles and features regarding each profile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Code in order for these profiles to interact.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Implement for each profile to send, receive or update data accordingly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4. Testing:</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Test the app for functionality, user-friendliness and performance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Address and fix any identified issues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EB5F-BD88-CA06-EBCB-730EE9B9CD2E}"/>
              </a:ext>
            </a:extLst>
          </p:cNvPr>
          <p:cNvSpPr txBox="1"/>
          <p:nvPr/>
        </p:nvSpPr>
        <p:spPr>
          <a:xfrm>
            <a:off x="291403" y="1016078"/>
            <a:ext cx="9144000" cy="3477875"/>
          </a:xfrm>
          <a:prstGeom prst="rect">
            <a:avLst/>
          </a:prstGeom>
          <a:noFill/>
        </p:spPr>
        <p:txBody>
          <a:bodyPr wrap="square">
            <a:sp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600" b="1" dirty="0">
                <a:latin typeface="Times New Roman" panose="02020603050405020304" pitchFamily="18" charset="0"/>
                <a:ea typeface="Calibri"/>
                <a:cs typeface="Times New Roman" panose="02020603050405020304" pitchFamily="18" charset="0"/>
                <a:sym typeface="Calibri"/>
              </a:rPr>
              <a:t>5</a:t>
            </a: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Development:</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Develop the program in order for it to receive, store or update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600" dirty="0">
                <a:latin typeface="Times New Roman" panose="02020603050405020304" pitchFamily="18" charset="0"/>
                <a:ea typeface="Calibri"/>
                <a:cs typeface="Times New Roman" panose="02020603050405020304" pitchFamily="18" charset="0"/>
                <a:sym typeface="Calibri"/>
              </a:rPr>
              <a:t>	</a:t>
            </a: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Make improvements based on user suggestions.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7. Documentation: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Documentation app architecture, design decisions and key features.</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Create instructions for user to easily operate.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8. Project Closure: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Verify project completion and compliance with standards.</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Archive project data and records.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9. Post- Project Review: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Evaluate project performance against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 Identify areas for improvement and lessons learned.</a:t>
            </a:r>
          </a:p>
          <a:p>
            <a:pPr algn="just">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a:buFont typeface="+mj-lt"/>
              <a:buAutoNum type="arabicPeriod"/>
            </a:pPr>
            <a:endParaRPr lang="en-IN" dirty="0"/>
          </a:p>
        </p:txBody>
      </p:sp>
      <p:sp>
        <p:nvSpPr>
          <p:cNvPr id="2" name="Google Shape;343;p2">
            <a:extLst>
              <a:ext uri="{FF2B5EF4-FFF2-40B4-BE49-F238E27FC236}">
                <a16:creationId xmlns:a16="http://schemas.microsoft.com/office/drawing/2014/main" id="{CBA9B46F-C24E-A9B7-5AC8-084D91097E28}"/>
              </a:ext>
            </a:extLst>
          </p:cNvPr>
          <p:cNvSpPr txBox="1">
            <a:spLocks/>
          </p:cNvSpPr>
          <p:nvPr/>
        </p:nvSpPr>
        <p:spPr>
          <a:xfrm>
            <a:off x="100484" y="764967"/>
            <a:ext cx="7194619" cy="4708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lgn="just">
              <a:spcBef>
                <a:spcPts val="240"/>
              </a:spcBef>
              <a:buSzPts val="1140"/>
              <a:buFont typeface="Arial"/>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indent="-201930" algn="just">
              <a:spcBef>
                <a:spcPts val="240"/>
              </a:spcBef>
              <a:buSzPts val="1140"/>
            </a:pPr>
            <a:endParaRPr lang="en-US" sz="1600" b="1" dirty="0">
              <a:latin typeface="Times New Roman" panose="02020603050405020304" pitchFamily="18" charset="0"/>
              <a:ea typeface="Times New Roman"/>
              <a:cs typeface="Times New Roman" panose="02020603050405020304" pitchFamily="18" charset="0"/>
              <a:sym typeface="Times New Roman"/>
            </a:endParaRPr>
          </a:p>
          <a:p>
            <a:pPr marL="274320" indent="-177800" algn="just">
              <a:spcBef>
                <a:spcPts val="320"/>
              </a:spcBef>
              <a:buSzPts val="1520"/>
            </a:pPr>
            <a:r>
              <a:rPr lang="en-US" sz="1600" b="1" dirty="0">
                <a:latin typeface="Times New Roman" panose="02020603050405020304" pitchFamily="18" charset="0"/>
                <a:ea typeface="Times New Roman"/>
                <a:cs typeface="Times New Roman" panose="02020603050405020304" pitchFamily="18" charset="0"/>
                <a:sym typeface="Times New Roman"/>
              </a:rPr>
              <a:t>						</a:t>
            </a:r>
          </a:p>
        </p:txBody>
      </p:sp>
    </p:spTree>
    <p:extLst>
      <p:ext uri="{BB962C8B-B14F-4D97-AF65-F5344CB8AC3E}">
        <p14:creationId xmlns:p14="http://schemas.microsoft.com/office/powerpoint/2010/main" val="2918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C53B257-9917-76EC-82EA-6ECDD8AEEA86}"/>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CF93E6D0-8D1C-9712-6214-3E642BFF0114}"/>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Block Diagram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descr="A screenshot of a computer screen&#10;&#10;Description automatically generated">
            <a:extLst>
              <a:ext uri="{FF2B5EF4-FFF2-40B4-BE49-F238E27FC236}">
                <a16:creationId xmlns:a16="http://schemas.microsoft.com/office/drawing/2014/main" id="{694C5DA3-6C70-5175-450D-45AEF5DD5F37}"/>
              </a:ext>
            </a:extLst>
          </p:cNvPr>
          <p:cNvPicPr>
            <a:picLocks noChangeAspect="1"/>
          </p:cNvPicPr>
          <p:nvPr/>
        </p:nvPicPr>
        <p:blipFill>
          <a:blip r:embed="rId3"/>
          <a:stretch>
            <a:fillRect/>
          </a:stretch>
        </p:blipFill>
        <p:spPr>
          <a:xfrm>
            <a:off x="1798678" y="497688"/>
            <a:ext cx="3920409" cy="3915697"/>
          </a:xfrm>
          <a:prstGeom prst="rect">
            <a:avLst/>
          </a:prstGeom>
        </p:spPr>
      </p:pic>
    </p:spTree>
    <p:extLst>
      <p:ext uri="{BB962C8B-B14F-4D97-AF65-F5344CB8AC3E}">
        <p14:creationId xmlns:p14="http://schemas.microsoft.com/office/powerpoint/2010/main" val="1416650631"/>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909</TotalTime>
  <Words>3654</Words>
  <Application>Microsoft Office PowerPoint</Application>
  <PresentationFormat>On-screen Show (16:9)</PresentationFormat>
  <Paragraphs>314</Paragraphs>
  <Slides>55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Constantia</vt:lpstr>
      <vt:lpstr>Times New Roman</vt:lpstr>
      <vt:lpstr>Noto Sans Symbols</vt:lpstr>
      <vt:lpstr>Prsnt1</vt:lpstr>
      <vt:lpstr>EXCELSSIOR EDUCATION SOCIETY’S  K. C. COLLEGE OF ENGINEERING AND MANAGEMENT STUDIES AND RESEARCH (Affiliated to the University of Mumbai) Mith Bunder Road, Near Hume Pipe, Kopri, Thane(E)-400603</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Armaan Nakhuda</cp:lastModifiedBy>
  <cp:revision>67</cp:revision>
  <dcterms:modified xsi:type="dcterms:W3CDTF">2024-04-17T13:50:33Z</dcterms:modified>
</cp:coreProperties>
</file>